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35"/>
  </p:notesMasterIdLst>
  <p:handoutMasterIdLst>
    <p:handoutMasterId r:id="rId36"/>
  </p:handoutMasterIdLst>
  <p:sldIdLst>
    <p:sldId id="497" r:id="rId2"/>
    <p:sldId id="471" r:id="rId3"/>
    <p:sldId id="519" r:id="rId4"/>
    <p:sldId id="520" r:id="rId5"/>
    <p:sldId id="540" r:id="rId6"/>
    <p:sldId id="498" r:id="rId7"/>
    <p:sldId id="518" r:id="rId8"/>
    <p:sldId id="521" r:id="rId9"/>
    <p:sldId id="517" r:id="rId10"/>
    <p:sldId id="522" r:id="rId11"/>
    <p:sldId id="500" r:id="rId12"/>
    <p:sldId id="523" r:id="rId13"/>
    <p:sldId id="524" r:id="rId14"/>
    <p:sldId id="526" r:id="rId15"/>
    <p:sldId id="525" r:id="rId16"/>
    <p:sldId id="527" r:id="rId17"/>
    <p:sldId id="528" r:id="rId18"/>
    <p:sldId id="529" r:id="rId19"/>
    <p:sldId id="530" r:id="rId20"/>
    <p:sldId id="531" r:id="rId21"/>
    <p:sldId id="533" r:id="rId22"/>
    <p:sldId id="532" r:id="rId23"/>
    <p:sldId id="534" r:id="rId24"/>
    <p:sldId id="535" r:id="rId25"/>
    <p:sldId id="542" r:id="rId26"/>
    <p:sldId id="543" r:id="rId27"/>
    <p:sldId id="539" r:id="rId28"/>
    <p:sldId id="536" r:id="rId29"/>
    <p:sldId id="502" r:id="rId30"/>
    <p:sldId id="541" r:id="rId31"/>
    <p:sldId id="537" r:id="rId32"/>
    <p:sldId id="538" r:id="rId33"/>
    <p:sldId id="374" r:id="rId34"/>
  </p:sldIdLst>
  <p:sldSz cx="12192000" cy="6858000"/>
  <p:notesSz cx="7315200" cy="9601200"/>
  <p:defaultTextStyle>
    <a:defPPr>
      <a:defRPr lang="en-US"/>
    </a:defPPr>
    <a:lvl1pPr algn="l" rtl="0" fontAlgn="b">
      <a:spcBef>
        <a:spcPct val="0"/>
      </a:spcBef>
      <a:spcAft>
        <a:spcPct val="0"/>
      </a:spcAft>
      <a:defRPr sz="1000" kern="1200">
        <a:solidFill>
          <a:schemeClr val="bg1"/>
        </a:solidFill>
        <a:latin typeface="Arial" charset="0"/>
        <a:ea typeface="ＭＳ Ｐゴシック" charset="0"/>
        <a:cs typeface="Arial" charset="0"/>
      </a:defRPr>
    </a:lvl1pPr>
    <a:lvl2pPr marL="457200" algn="l" rtl="0" fontAlgn="b">
      <a:spcBef>
        <a:spcPct val="0"/>
      </a:spcBef>
      <a:spcAft>
        <a:spcPct val="0"/>
      </a:spcAft>
      <a:defRPr sz="1000" kern="1200">
        <a:solidFill>
          <a:schemeClr val="bg1"/>
        </a:solidFill>
        <a:latin typeface="Arial" charset="0"/>
        <a:ea typeface="ＭＳ Ｐゴシック" charset="0"/>
        <a:cs typeface="Arial" charset="0"/>
      </a:defRPr>
    </a:lvl2pPr>
    <a:lvl3pPr marL="914400" algn="l" rtl="0" fontAlgn="b">
      <a:spcBef>
        <a:spcPct val="0"/>
      </a:spcBef>
      <a:spcAft>
        <a:spcPct val="0"/>
      </a:spcAft>
      <a:defRPr sz="1000" kern="1200">
        <a:solidFill>
          <a:schemeClr val="bg1"/>
        </a:solidFill>
        <a:latin typeface="Arial" charset="0"/>
        <a:ea typeface="ＭＳ Ｐゴシック" charset="0"/>
        <a:cs typeface="Arial" charset="0"/>
      </a:defRPr>
    </a:lvl3pPr>
    <a:lvl4pPr marL="1371600" algn="l" rtl="0" fontAlgn="b">
      <a:spcBef>
        <a:spcPct val="0"/>
      </a:spcBef>
      <a:spcAft>
        <a:spcPct val="0"/>
      </a:spcAft>
      <a:defRPr sz="1000" kern="1200">
        <a:solidFill>
          <a:schemeClr val="bg1"/>
        </a:solidFill>
        <a:latin typeface="Arial" charset="0"/>
        <a:ea typeface="ＭＳ Ｐゴシック" charset="0"/>
        <a:cs typeface="Arial" charset="0"/>
      </a:defRPr>
    </a:lvl4pPr>
    <a:lvl5pPr marL="1828800" algn="l" rtl="0" fontAlgn="b">
      <a:spcBef>
        <a:spcPct val="0"/>
      </a:spcBef>
      <a:spcAft>
        <a:spcPct val="0"/>
      </a:spcAft>
      <a:defRPr sz="1000" kern="1200">
        <a:solidFill>
          <a:schemeClr val="bg1"/>
        </a:solidFill>
        <a:latin typeface="Arial" charset="0"/>
        <a:ea typeface="ＭＳ Ｐゴシック" charset="0"/>
        <a:cs typeface="Arial" charset="0"/>
      </a:defRPr>
    </a:lvl5pPr>
    <a:lvl6pPr marL="2286000" algn="l" defTabSz="457200" rtl="0" eaLnBrk="1" latinLnBrk="0" hangingPunct="1">
      <a:defRPr sz="1000" kern="1200">
        <a:solidFill>
          <a:schemeClr val="bg1"/>
        </a:solidFill>
        <a:latin typeface="Arial" charset="0"/>
        <a:ea typeface="ＭＳ Ｐゴシック" charset="0"/>
        <a:cs typeface="Arial" charset="0"/>
      </a:defRPr>
    </a:lvl6pPr>
    <a:lvl7pPr marL="2743200" algn="l" defTabSz="457200" rtl="0" eaLnBrk="1" latinLnBrk="0" hangingPunct="1">
      <a:defRPr sz="1000" kern="1200">
        <a:solidFill>
          <a:schemeClr val="bg1"/>
        </a:solidFill>
        <a:latin typeface="Arial" charset="0"/>
        <a:ea typeface="ＭＳ Ｐゴシック" charset="0"/>
        <a:cs typeface="Arial" charset="0"/>
      </a:defRPr>
    </a:lvl7pPr>
    <a:lvl8pPr marL="3200400" algn="l" defTabSz="457200" rtl="0" eaLnBrk="1" latinLnBrk="0" hangingPunct="1">
      <a:defRPr sz="1000" kern="1200">
        <a:solidFill>
          <a:schemeClr val="bg1"/>
        </a:solidFill>
        <a:latin typeface="Arial" charset="0"/>
        <a:ea typeface="ＭＳ Ｐゴシック" charset="0"/>
        <a:cs typeface="Arial" charset="0"/>
      </a:defRPr>
    </a:lvl8pPr>
    <a:lvl9pPr marL="3657600" algn="l" defTabSz="457200" rtl="0" eaLnBrk="1" latinLnBrk="0" hangingPunct="1">
      <a:defRPr sz="1000" kern="1200">
        <a:solidFill>
          <a:schemeClr val="bg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1DE8EA"/>
    <a:srgbClr val="3CFFD9"/>
    <a:srgbClr val="081620"/>
    <a:srgbClr val="B8E3F0"/>
    <a:srgbClr val="003366"/>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3" autoAdjust="0"/>
    <p:restoredTop sz="75028" autoAdjust="0"/>
  </p:normalViewPr>
  <p:slideViewPr>
    <p:cSldViewPr>
      <p:cViewPr varScale="1">
        <p:scale>
          <a:sx n="71" d="100"/>
          <a:sy n="71" d="100"/>
        </p:scale>
        <p:origin x="1099"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1" name="Rectangle 3"/>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17412" name="Rectangle 4"/>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3" name="Rectangle 5"/>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299CFDFD-0BE4-254D-B98E-AD9CD702F18E}" type="slidenum">
              <a:rPr lang="en-US"/>
              <a:pPr/>
              <a:t>‹#›</a:t>
            </a:fld>
            <a:endParaRPr lang="en-US"/>
          </a:p>
        </p:txBody>
      </p:sp>
    </p:spTree>
    <p:extLst>
      <p:ext uri="{BB962C8B-B14F-4D97-AF65-F5344CB8AC3E}">
        <p14:creationId xmlns:p14="http://schemas.microsoft.com/office/powerpoint/2010/main" val="2830360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731838" y="4559300"/>
            <a:ext cx="5851525" cy="4321175"/>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6D6AA351-6953-1E48-8EC4-68F89E579C6C}" type="slidenum">
              <a:rPr lang="en-US"/>
              <a:pPr/>
              <a:t>‹#›</a:t>
            </a:fld>
            <a:endParaRPr lang="en-US"/>
          </a:p>
        </p:txBody>
      </p:sp>
    </p:spTree>
    <p:extLst>
      <p:ext uri="{BB962C8B-B14F-4D97-AF65-F5344CB8AC3E}">
        <p14:creationId xmlns:p14="http://schemas.microsoft.com/office/powerpoint/2010/main" val="41101013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a:t>
            </a:fld>
            <a:endParaRPr lang="en-US"/>
          </a:p>
        </p:txBody>
      </p:sp>
    </p:spTree>
    <p:extLst>
      <p:ext uri="{BB962C8B-B14F-4D97-AF65-F5344CB8AC3E}">
        <p14:creationId xmlns:p14="http://schemas.microsoft.com/office/powerpoint/2010/main" val="3269635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4D4D4D"/>
                </a:solidFill>
                <a:effectLst/>
                <a:latin typeface="Open Sans" panose="020F0502020204030204" pitchFamily="34" charset="0"/>
              </a:rPr>
              <a:t>This pyramid highlights the relative importance of building an effective data pipeline enabling efficient data flow, integration, storage and retrieval. Once an organisation makes a strategic decision to develop data intelligent products, the first step is to build the infrastructure to source, collect and store the relevant data,</a:t>
            </a:r>
          </a:p>
          <a:p>
            <a:r>
              <a:rPr lang="en-AU" b="0" i="0" dirty="0">
                <a:solidFill>
                  <a:srgbClr val="4D4D4D"/>
                </a:solidFill>
                <a:effectLst/>
                <a:latin typeface="Open Sans" panose="020F0502020204030204" pitchFamily="34" charset="0"/>
              </a:rPr>
              <a:t>Artificial intelligence (AI) and machine learning (ML) algorithms sit at the top two levels of the pyramid. </a:t>
            </a:r>
          </a:p>
          <a:p>
            <a:r>
              <a:rPr lang="en-AU" b="0" i="0" dirty="0">
                <a:solidFill>
                  <a:srgbClr val="4D4D4D"/>
                </a:solidFill>
                <a:effectLst/>
                <a:latin typeface="Open Sans" panose="020B0606030504020204" pitchFamily="34" charset="0"/>
              </a:rPr>
              <a:t>Data can be collected from an external source or internal source. The structure of data coming from different sources can vary significantly. </a:t>
            </a:r>
          </a:p>
          <a:p>
            <a:r>
              <a:rPr lang="en-AU" b="0" i="0" dirty="0">
                <a:solidFill>
                  <a:srgbClr val="4D4D4D"/>
                </a:solidFill>
                <a:effectLst/>
                <a:latin typeface="Open Sans" panose="020B0606030504020204" pitchFamily="34" charset="0"/>
              </a:rPr>
              <a:t>An effective data pipeline needs to consider both the source and structure of the data. </a:t>
            </a:r>
          </a:p>
          <a:p>
            <a:r>
              <a:rPr lang="en-AU" b="0" i="0" dirty="0">
                <a:solidFill>
                  <a:srgbClr val="4D4D4D"/>
                </a:solidFill>
                <a:effectLst/>
                <a:latin typeface="Open Sans" panose="020B0606030504020204" pitchFamily="34" charset="0"/>
              </a:rPr>
              <a:t>Additionally, the data pipeline needs to address the ‘V’ characteristics of big data.</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11</a:t>
            </a:fld>
            <a:endParaRPr lang="en-US"/>
          </a:p>
        </p:txBody>
      </p:sp>
    </p:spTree>
    <p:extLst>
      <p:ext uri="{BB962C8B-B14F-4D97-AF65-F5344CB8AC3E}">
        <p14:creationId xmlns:p14="http://schemas.microsoft.com/office/powerpoint/2010/main" val="58899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12</a:t>
            </a:fld>
            <a:endParaRPr lang="en-US"/>
          </a:p>
        </p:txBody>
      </p:sp>
    </p:spTree>
    <p:extLst>
      <p:ext uri="{BB962C8B-B14F-4D97-AF65-F5344CB8AC3E}">
        <p14:creationId xmlns:p14="http://schemas.microsoft.com/office/powerpoint/2010/main" val="386111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13</a:t>
            </a:fld>
            <a:endParaRPr lang="en-US"/>
          </a:p>
        </p:txBody>
      </p:sp>
    </p:spTree>
    <p:extLst>
      <p:ext uri="{BB962C8B-B14F-4D97-AF65-F5344CB8AC3E}">
        <p14:creationId xmlns:p14="http://schemas.microsoft.com/office/powerpoint/2010/main" val="145445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b="0" i="0" dirty="0">
                <a:solidFill>
                  <a:srgbClr val="374151"/>
                </a:solidFill>
                <a:effectLst/>
                <a:latin typeface="Söhne"/>
              </a:rPr>
              <a:t>Internal</a:t>
            </a:r>
          </a:p>
          <a:p>
            <a:pPr algn="l">
              <a:buFont typeface="+mj-lt"/>
              <a:buAutoNum type="arabicPeriod"/>
            </a:pPr>
            <a:r>
              <a:rPr lang="en-AU" b="0" i="0" dirty="0">
                <a:solidFill>
                  <a:srgbClr val="374151"/>
                </a:solidFill>
                <a:effectLst/>
                <a:latin typeface="Söhne"/>
              </a:rPr>
              <a:t>External</a:t>
            </a:r>
          </a:p>
          <a:p>
            <a:pPr algn="l">
              <a:buFont typeface="+mj-lt"/>
              <a:buAutoNum type="arabicPeriod"/>
            </a:pPr>
            <a:r>
              <a:rPr lang="en-AU" b="0" i="0" dirty="0">
                <a:solidFill>
                  <a:srgbClr val="374151"/>
                </a:solidFill>
                <a:effectLst/>
                <a:latin typeface="Söhne"/>
              </a:rPr>
              <a:t>Internal</a:t>
            </a:r>
          </a:p>
          <a:p>
            <a:pPr algn="l">
              <a:buFont typeface="+mj-lt"/>
              <a:buAutoNum type="arabicPeriod"/>
            </a:pPr>
            <a:r>
              <a:rPr lang="en-AU" b="0" i="0" dirty="0">
                <a:solidFill>
                  <a:srgbClr val="374151"/>
                </a:solidFill>
                <a:effectLst/>
                <a:latin typeface="Söhne"/>
              </a:rPr>
              <a:t>External</a:t>
            </a:r>
          </a:p>
          <a:p>
            <a:pPr algn="l">
              <a:buFont typeface="+mj-lt"/>
              <a:buAutoNum type="arabicPeriod"/>
            </a:pPr>
            <a:r>
              <a:rPr lang="en-AU" b="0" i="0" dirty="0">
                <a:solidFill>
                  <a:srgbClr val="374151"/>
                </a:solidFill>
                <a:effectLst/>
                <a:latin typeface="Söhne"/>
              </a:rPr>
              <a:t>Internal</a:t>
            </a:r>
          </a:p>
          <a:p>
            <a:pPr algn="l">
              <a:buFont typeface="+mj-lt"/>
              <a:buAutoNum type="arabicPeriod"/>
            </a:pPr>
            <a:r>
              <a:rPr lang="en-AU" b="0" i="0" dirty="0">
                <a:solidFill>
                  <a:srgbClr val="374151"/>
                </a:solidFill>
                <a:effectLst/>
                <a:latin typeface="Söhne"/>
              </a:rPr>
              <a:t>External</a:t>
            </a:r>
          </a:p>
          <a:p>
            <a:pPr algn="l">
              <a:buFont typeface="+mj-lt"/>
              <a:buAutoNum type="arabicPeriod"/>
            </a:pPr>
            <a:r>
              <a:rPr lang="en-AU" b="0" i="0" dirty="0">
                <a:solidFill>
                  <a:srgbClr val="374151"/>
                </a:solidFill>
                <a:effectLst/>
                <a:latin typeface="Söhne"/>
              </a:rPr>
              <a:t>Internal</a:t>
            </a:r>
          </a:p>
          <a:p>
            <a:pPr algn="l">
              <a:buFont typeface="+mj-lt"/>
              <a:buAutoNum type="arabicPeriod"/>
            </a:pPr>
            <a:r>
              <a:rPr lang="en-AU" b="0" i="0" dirty="0">
                <a:solidFill>
                  <a:srgbClr val="374151"/>
                </a:solidFill>
                <a:effectLst/>
                <a:latin typeface="Söhne"/>
              </a:rPr>
              <a:t>External</a:t>
            </a:r>
          </a:p>
          <a:p>
            <a:pPr algn="l">
              <a:buFont typeface="+mj-lt"/>
              <a:buAutoNum type="arabicPeriod"/>
            </a:pPr>
            <a:r>
              <a:rPr lang="en-AU" b="0" i="0" dirty="0">
                <a:solidFill>
                  <a:srgbClr val="374151"/>
                </a:solidFill>
                <a:effectLst/>
                <a:latin typeface="Söhne"/>
              </a:rPr>
              <a:t>Internal</a:t>
            </a:r>
          </a:p>
          <a:p>
            <a:pPr algn="l">
              <a:buFont typeface="+mj-lt"/>
              <a:buAutoNum type="arabicPeriod"/>
            </a:pPr>
            <a:r>
              <a:rPr lang="en-AU" b="0" i="0" dirty="0">
                <a:solidFill>
                  <a:srgbClr val="374151"/>
                </a:solidFill>
                <a:effectLst/>
                <a:latin typeface="Söhne"/>
              </a:rPr>
              <a:t>External</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14</a:t>
            </a:fld>
            <a:endParaRPr lang="en-US"/>
          </a:p>
        </p:txBody>
      </p:sp>
    </p:spTree>
    <p:extLst>
      <p:ext uri="{BB962C8B-B14F-4D97-AF65-F5344CB8AC3E}">
        <p14:creationId xmlns:p14="http://schemas.microsoft.com/office/powerpoint/2010/main" val="1358245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374151"/>
                </a:solidFill>
                <a:effectLst/>
                <a:latin typeface="Söhne"/>
              </a:rPr>
              <a:t>The Importance of Choosing the Right Source</a:t>
            </a:r>
            <a:endParaRPr lang="en-AU" b="0" i="0" dirty="0">
              <a:solidFill>
                <a:srgbClr val="374151"/>
              </a:solidFill>
              <a:effectLst/>
              <a:latin typeface="Söhne"/>
            </a:endParaRPr>
          </a:p>
          <a:p>
            <a:pPr algn="l">
              <a:buFont typeface="Arial" panose="020B0604020202020204" pitchFamily="34" charset="0"/>
              <a:buChar char="•"/>
            </a:pPr>
            <a:r>
              <a:rPr lang="en-AU" b="0" i="0" dirty="0">
                <a:solidFill>
                  <a:srgbClr val="374151"/>
                </a:solidFill>
                <a:effectLst/>
                <a:latin typeface="Söhne"/>
              </a:rPr>
              <a:t>Ensuring relevance to the research or business question.</a:t>
            </a:r>
          </a:p>
          <a:p>
            <a:pPr algn="l">
              <a:buFont typeface="Arial" panose="020B0604020202020204" pitchFamily="34" charset="0"/>
              <a:buChar char="•"/>
            </a:pPr>
            <a:r>
              <a:rPr lang="en-AU" b="0" i="0" dirty="0">
                <a:solidFill>
                  <a:srgbClr val="374151"/>
                </a:solidFill>
                <a:effectLst/>
                <a:latin typeface="Söhne"/>
              </a:rPr>
              <a:t>Assessing the accuracy and reliability of the data.</a:t>
            </a:r>
          </a:p>
          <a:p>
            <a:pPr algn="l">
              <a:buFont typeface="Arial" panose="020B0604020202020204" pitchFamily="34" charset="0"/>
              <a:buChar char="•"/>
            </a:pPr>
            <a:r>
              <a:rPr lang="en-AU" b="0" i="0" dirty="0">
                <a:solidFill>
                  <a:srgbClr val="374151"/>
                </a:solidFill>
                <a:effectLst/>
                <a:latin typeface="Söhne"/>
              </a:rPr>
              <a:t>Time and cost considerations.</a:t>
            </a:r>
          </a:p>
          <a:p>
            <a:pPr algn="l"/>
            <a:r>
              <a:rPr lang="en-AU" b="1" i="0" dirty="0">
                <a:solidFill>
                  <a:srgbClr val="374151"/>
                </a:solidFill>
                <a:effectLst/>
                <a:latin typeface="Söhne"/>
              </a:rPr>
              <a:t>5. Potential Pitfalls</a:t>
            </a:r>
            <a:endParaRPr lang="en-AU" b="0" i="0" dirty="0">
              <a:solidFill>
                <a:srgbClr val="374151"/>
              </a:solidFill>
              <a:effectLst/>
              <a:latin typeface="Söhne"/>
            </a:endParaRPr>
          </a:p>
          <a:p>
            <a:pPr algn="l">
              <a:buFont typeface="Arial" panose="020B0604020202020204" pitchFamily="34" charset="0"/>
              <a:buChar char="•"/>
            </a:pPr>
            <a:r>
              <a:rPr lang="en-AU" b="1" i="0" dirty="0">
                <a:solidFill>
                  <a:srgbClr val="374151"/>
                </a:solidFill>
                <a:effectLst/>
                <a:latin typeface="Söhne"/>
              </a:rPr>
              <a:t>Bias</a:t>
            </a:r>
            <a:r>
              <a:rPr lang="en-AU" b="0" i="0" dirty="0">
                <a:solidFill>
                  <a:srgbClr val="374151"/>
                </a:solidFill>
                <a:effectLst/>
                <a:latin typeface="Söhne"/>
              </a:rPr>
              <a:t>: Some sources may present data with a certain angle or agenda.</a:t>
            </a:r>
          </a:p>
          <a:p>
            <a:pPr algn="l">
              <a:buFont typeface="Arial" panose="020B0604020202020204" pitchFamily="34" charset="0"/>
              <a:buChar char="•"/>
            </a:pPr>
            <a:r>
              <a:rPr lang="en-AU" b="1" i="0" dirty="0">
                <a:solidFill>
                  <a:srgbClr val="374151"/>
                </a:solidFill>
                <a:effectLst/>
                <a:latin typeface="Söhne"/>
              </a:rPr>
              <a:t>Inaccuracy</a:t>
            </a:r>
            <a:r>
              <a:rPr lang="en-AU" b="0" i="0" dirty="0">
                <a:solidFill>
                  <a:srgbClr val="374151"/>
                </a:solidFill>
                <a:effectLst/>
                <a:latin typeface="Söhne"/>
              </a:rPr>
              <a:t>: Not all sources maintain rigorous data accuracy standards.</a:t>
            </a:r>
          </a:p>
          <a:p>
            <a:pPr algn="l">
              <a:buFont typeface="Arial" panose="020B0604020202020204" pitchFamily="34" charset="0"/>
              <a:buChar char="•"/>
            </a:pPr>
            <a:r>
              <a:rPr lang="en-AU" b="1" i="0" dirty="0">
                <a:solidFill>
                  <a:srgbClr val="374151"/>
                </a:solidFill>
                <a:effectLst/>
                <a:latin typeface="Söhne"/>
              </a:rPr>
              <a:t>Irrelevance</a:t>
            </a:r>
            <a:r>
              <a:rPr lang="en-AU" b="0" i="0" dirty="0">
                <a:solidFill>
                  <a:srgbClr val="374151"/>
                </a:solidFill>
                <a:effectLst/>
                <a:latin typeface="Söhne"/>
              </a:rPr>
              <a:t>: The source may not be applicable to your specific needs.</a:t>
            </a:r>
          </a:p>
          <a:p>
            <a:pPr algn="l"/>
            <a:r>
              <a:rPr lang="en-AU" b="1" i="0" dirty="0">
                <a:solidFill>
                  <a:srgbClr val="374151"/>
                </a:solidFill>
                <a:effectLst/>
                <a:latin typeface="Söhne"/>
              </a:rPr>
              <a:t>6. Evaluating Sources</a:t>
            </a:r>
            <a:endParaRPr lang="en-AU" b="0" i="0" dirty="0">
              <a:solidFill>
                <a:srgbClr val="374151"/>
              </a:solidFill>
              <a:effectLst/>
              <a:latin typeface="Söhne"/>
            </a:endParaRPr>
          </a:p>
          <a:p>
            <a:pPr algn="l">
              <a:buFont typeface="Arial" panose="020B0604020202020204" pitchFamily="34" charset="0"/>
              <a:buChar char="•"/>
            </a:pPr>
            <a:r>
              <a:rPr lang="en-AU" b="0" i="0" dirty="0">
                <a:solidFill>
                  <a:srgbClr val="374151"/>
                </a:solidFill>
                <a:effectLst/>
                <a:latin typeface="Söhne"/>
              </a:rPr>
              <a:t>Always consider the </a:t>
            </a:r>
            <a:r>
              <a:rPr lang="en-AU" b="1" i="0" dirty="0">
                <a:solidFill>
                  <a:srgbClr val="374151"/>
                </a:solidFill>
                <a:effectLst/>
                <a:latin typeface="Söhne"/>
              </a:rPr>
              <a:t>origin, recency, and credibility</a:t>
            </a:r>
            <a:r>
              <a:rPr lang="en-AU" b="0" i="0" dirty="0">
                <a:solidFill>
                  <a:srgbClr val="374151"/>
                </a:solidFill>
                <a:effectLst/>
                <a:latin typeface="Söhne"/>
              </a:rPr>
              <a:t> of the data source.</a:t>
            </a:r>
          </a:p>
          <a:p>
            <a:pPr algn="l">
              <a:buFont typeface="Arial" panose="020B0604020202020204" pitchFamily="34" charset="0"/>
              <a:buChar char="•"/>
            </a:pPr>
            <a:r>
              <a:rPr lang="en-AU" b="0" i="0" dirty="0">
                <a:solidFill>
                  <a:srgbClr val="374151"/>
                </a:solidFill>
                <a:effectLst/>
                <a:latin typeface="Söhne"/>
              </a:rPr>
              <a:t>Check if the methodology of data collection is provided and if it's sound.</a:t>
            </a:r>
          </a:p>
          <a:p>
            <a:pPr algn="l">
              <a:buFont typeface="Arial" panose="020B0604020202020204" pitchFamily="34" charset="0"/>
              <a:buChar char="•"/>
            </a:pPr>
            <a:r>
              <a:rPr lang="en-AU" b="0" i="0" dirty="0">
                <a:solidFill>
                  <a:srgbClr val="374151"/>
                </a:solidFill>
                <a:effectLst/>
                <a:latin typeface="Söhne"/>
              </a:rPr>
              <a:t>Peer-reviewed or third-party verified sources tend to be more reliable.</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15</a:t>
            </a:fld>
            <a:endParaRPr lang="en-US"/>
          </a:p>
        </p:txBody>
      </p:sp>
    </p:spTree>
    <p:extLst>
      <p:ext uri="{BB962C8B-B14F-4D97-AF65-F5344CB8AC3E}">
        <p14:creationId xmlns:p14="http://schemas.microsoft.com/office/powerpoint/2010/main" val="40225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AU" sz="1200" b="0" i="0" dirty="0">
                <a:solidFill>
                  <a:srgbClr val="374151"/>
                </a:solidFill>
                <a:effectLst/>
                <a:latin typeface="Söhne"/>
              </a:rPr>
              <a:t>Data is everywhere, but it doesn't always come in the same format.</a:t>
            </a:r>
          </a:p>
          <a:p>
            <a:pPr>
              <a:spcAft>
                <a:spcPts val="600"/>
              </a:spcAft>
            </a:pPr>
            <a:r>
              <a:rPr lang="en-AU" sz="1200" b="0" i="0" dirty="0">
                <a:solidFill>
                  <a:srgbClr val="374151"/>
                </a:solidFill>
                <a:effectLst/>
                <a:latin typeface="Söhne"/>
              </a:rPr>
              <a:t>The way data is organised or structured affects how we store, process, and analyse it.</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16</a:t>
            </a:fld>
            <a:endParaRPr lang="en-US"/>
          </a:p>
        </p:txBody>
      </p:sp>
    </p:spTree>
    <p:extLst>
      <p:ext uri="{BB962C8B-B14F-4D97-AF65-F5344CB8AC3E}">
        <p14:creationId xmlns:p14="http://schemas.microsoft.com/office/powerpoint/2010/main" val="3061559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AU" sz="1200" dirty="0">
                <a:solidFill>
                  <a:schemeClr val="tx1"/>
                </a:solidFill>
                <a:latin typeface="Söhne"/>
              </a:rPr>
              <a:t>structured data is typically organised in rows and columns.</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17</a:t>
            </a:fld>
            <a:endParaRPr lang="en-US"/>
          </a:p>
        </p:txBody>
      </p:sp>
    </p:spTree>
    <p:extLst>
      <p:ext uri="{BB962C8B-B14F-4D97-AF65-F5344CB8AC3E}">
        <p14:creationId xmlns:p14="http://schemas.microsoft.com/office/powerpoint/2010/main" val="1368377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18</a:t>
            </a:fld>
            <a:endParaRPr lang="en-US"/>
          </a:p>
        </p:txBody>
      </p:sp>
    </p:spTree>
    <p:extLst>
      <p:ext uri="{BB962C8B-B14F-4D97-AF65-F5344CB8AC3E}">
        <p14:creationId xmlns:p14="http://schemas.microsoft.com/office/powerpoint/2010/main" val="1257770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AU" sz="1200" b="0" i="0" dirty="0">
                <a:solidFill>
                  <a:srgbClr val="374151"/>
                </a:solidFill>
                <a:effectLst/>
                <a:latin typeface="Söhne"/>
              </a:rPr>
              <a:t>It's often text-heavy but can contain other data like images and videos.</a:t>
            </a:r>
          </a:p>
          <a:p>
            <a:br>
              <a:rPr lang="en-AU"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19</a:t>
            </a:fld>
            <a:endParaRPr lang="en-US"/>
          </a:p>
        </p:txBody>
      </p:sp>
    </p:spTree>
    <p:extLst>
      <p:ext uri="{BB962C8B-B14F-4D97-AF65-F5344CB8AC3E}">
        <p14:creationId xmlns:p14="http://schemas.microsoft.com/office/powerpoint/2010/main" val="1915963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374151"/>
                </a:solidFill>
                <a:effectLst/>
                <a:latin typeface="Söhne"/>
              </a:rPr>
              <a:t>Comparing the Three</a:t>
            </a:r>
            <a:endParaRPr lang="en-AU" b="0" i="0" dirty="0">
              <a:solidFill>
                <a:srgbClr val="374151"/>
              </a:solidFill>
              <a:effectLst/>
              <a:latin typeface="Söhne"/>
            </a:endParaRPr>
          </a:p>
          <a:p>
            <a:pPr algn="l">
              <a:buFont typeface="Arial" panose="020B0604020202020204" pitchFamily="34" charset="0"/>
              <a:buChar char="•"/>
            </a:pPr>
            <a:r>
              <a:rPr lang="en-AU" b="1" i="0" dirty="0">
                <a:solidFill>
                  <a:srgbClr val="374151"/>
                </a:solidFill>
                <a:effectLst/>
                <a:latin typeface="Söhne"/>
              </a:rPr>
              <a:t>Scale of Organization</a:t>
            </a:r>
            <a:r>
              <a:rPr lang="en-AU" b="0" i="0" dirty="0">
                <a:solidFill>
                  <a:srgbClr val="374151"/>
                </a:solidFill>
                <a:effectLst/>
                <a:latin typeface="Söhne"/>
              </a:rPr>
              <a:t>: Structured &gt; Semi-structured &gt; Unstructured.</a:t>
            </a:r>
          </a:p>
          <a:p>
            <a:pPr algn="l">
              <a:buFont typeface="Arial" panose="020B0604020202020204" pitchFamily="34" charset="0"/>
              <a:buChar char="•"/>
            </a:pPr>
            <a:r>
              <a:rPr lang="en-AU" b="1" i="0" dirty="0">
                <a:solidFill>
                  <a:srgbClr val="374151"/>
                </a:solidFill>
                <a:effectLst/>
                <a:latin typeface="Söhne"/>
              </a:rPr>
              <a:t>Flexibility</a:t>
            </a:r>
            <a:r>
              <a:rPr lang="en-AU" b="0" i="0" dirty="0">
                <a:solidFill>
                  <a:srgbClr val="374151"/>
                </a:solidFill>
                <a:effectLst/>
                <a:latin typeface="Söhne"/>
              </a:rPr>
              <a:t>: Unstructured &gt; Semi-structured &gt; Structured.</a:t>
            </a:r>
          </a:p>
          <a:p>
            <a:pPr algn="l">
              <a:buFont typeface="Arial" panose="020B0604020202020204" pitchFamily="34" charset="0"/>
              <a:buChar char="•"/>
            </a:pPr>
            <a:r>
              <a:rPr lang="en-AU" b="1" i="0" dirty="0">
                <a:solidFill>
                  <a:srgbClr val="374151"/>
                </a:solidFill>
                <a:effectLst/>
                <a:latin typeface="Söhne"/>
              </a:rPr>
              <a:t>Ease of Analysis</a:t>
            </a:r>
            <a:r>
              <a:rPr lang="en-AU" b="0" i="0" dirty="0">
                <a:solidFill>
                  <a:srgbClr val="374151"/>
                </a:solidFill>
                <a:effectLst/>
                <a:latin typeface="Söhne"/>
              </a:rPr>
              <a:t>: Structured &gt; Semi-structured &gt; Unstructured.</a:t>
            </a:r>
          </a:p>
          <a:p>
            <a:br>
              <a:rPr lang="en-AU"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20</a:t>
            </a:fld>
            <a:endParaRPr lang="en-US"/>
          </a:p>
        </p:txBody>
      </p:sp>
    </p:spTree>
    <p:extLst>
      <p:ext uri="{BB962C8B-B14F-4D97-AF65-F5344CB8AC3E}">
        <p14:creationId xmlns:p14="http://schemas.microsoft.com/office/powerpoint/2010/main" val="122090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3</a:t>
            </a:fld>
            <a:endParaRPr lang="en-US"/>
          </a:p>
        </p:txBody>
      </p:sp>
    </p:spTree>
    <p:extLst>
      <p:ext uri="{BB962C8B-B14F-4D97-AF65-F5344CB8AC3E}">
        <p14:creationId xmlns:p14="http://schemas.microsoft.com/office/powerpoint/2010/main" val="1179276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dirty="0">
                <a:solidFill>
                  <a:srgbClr val="374151"/>
                </a:solidFill>
                <a:effectLst/>
                <a:latin typeface="Söhne"/>
              </a:rPr>
              <a:t>Today's businesses produce and consume data at an unprecedented rate.</a:t>
            </a:r>
          </a:p>
          <a:p>
            <a:pPr algn="l">
              <a:buFont typeface="Arial" panose="020B0604020202020204" pitchFamily="34" charset="0"/>
              <a:buChar char="•"/>
            </a:pPr>
            <a:r>
              <a:rPr lang="en-AU" b="0" i="0" dirty="0">
                <a:solidFill>
                  <a:srgbClr val="374151"/>
                </a:solidFill>
                <a:effectLst/>
                <a:latin typeface="Söhne"/>
              </a:rPr>
              <a:t>The need for efficient, scalable, and flexible data storage and analytics solutions is more pressing than ever.</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dirty="0">
                <a:solidFill>
                  <a:srgbClr val="374151"/>
                </a:solidFill>
                <a:effectLst/>
                <a:latin typeface="Helvetica" pitchFamily="2" charset="0"/>
              </a:rPr>
              <a:t>A data lake is a centralised storage repository that holds a vast amount of raw data in its native format until it is needed.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AU" sz="1200" b="0" i="0" dirty="0">
              <a:solidFill>
                <a:srgbClr val="374151"/>
              </a:solidFill>
              <a:effectLst/>
              <a:latin typeface="Helvetica" pitchFamily="2" charset="0"/>
            </a:endParaRPr>
          </a:p>
          <a:p>
            <a:pPr algn="l"/>
            <a:r>
              <a:rPr lang="en-AU" sz="2000" b="1" i="0" dirty="0">
                <a:solidFill>
                  <a:srgbClr val="374151"/>
                </a:solidFill>
                <a:effectLst/>
                <a:latin typeface="Helvetica" pitchFamily="2" charset="0"/>
              </a:rPr>
              <a:t>3. How Does a Data Lake Work?</a:t>
            </a:r>
          </a:p>
          <a:p>
            <a:pPr algn="l"/>
            <a:endParaRPr lang="en-AU" sz="2000" b="0" i="0" dirty="0">
              <a:solidFill>
                <a:srgbClr val="374151"/>
              </a:solidFill>
              <a:effectLst/>
              <a:latin typeface="Helvetica" pitchFamily="2" charset="0"/>
            </a:endParaRPr>
          </a:p>
          <a:p>
            <a:pPr lvl="1"/>
            <a:r>
              <a:rPr lang="en-AU" sz="2000" b="1" i="0" dirty="0">
                <a:solidFill>
                  <a:srgbClr val="374151"/>
                </a:solidFill>
                <a:effectLst/>
                <a:latin typeface="Helvetica" pitchFamily="2" charset="0"/>
              </a:rPr>
              <a:t>Data Ingestion</a:t>
            </a:r>
            <a:r>
              <a:rPr lang="en-AU" sz="2000" b="0" i="0" dirty="0">
                <a:solidFill>
                  <a:srgbClr val="374151"/>
                </a:solidFill>
                <a:effectLst/>
                <a:latin typeface="Helvetica" pitchFamily="2" charset="0"/>
              </a:rPr>
              <a:t>: Data is imported from diverse sources.</a:t>
            </a:r>
          </a:p>
          <a:p>
            <a:pPr lvl="1"/>
            <a:r>
              <a:rPr lang="en-AU" sz="2000" b="1" i="0" dirty="0">
                <a:solidFill>
                  <a:srgbClr val="374151"/>
                </a:solidFill>
                <a:effectLst/>
                <a:latin typeface="Helvetica" pitchFamily="2" charset="0"/>
              </a:rPr>
              <a:t>Data Storage</a:t>
            </a:r>
            <a:r>
              <a:rPr lang="en-AU" sz="2000" b="0" i="0" dirty="0">
                <a:solidFill>
                  <a:srgbClr val="374151"/>
                </a:solidFill>
                <a:effectLst/>
                <a:latin typeface="Helvetica" pitchFamily="2" charset="0"/>
              </a:rPr>
              <a:t>: Stored in its native format (could be CSV, JSON, Parquet, images, etc.).</a:t>
            </a:r>
          </a:p>
          <a:p>
            <a:pPr lvl="1"/>
            <a:r>
              <a:rPr lang="en-AU" sz="2000" b="1" i="0" dirty="0">
                <a:solidFill>
                  <a:srgbClr val="374151"/>
                </a:solidFill>
                <a:effectLst/>
                <a:latin typeface="Helvetica" pitchFamily="2" charset="0"/>
              </a:rPr>
              <a:t>Data Processing</a:t>
            </a:r>
            <a:r>
              <a:rPr lang="en-AU" sz="2000" b="0" i="0" dirty="0">
                <a:solidFill>
                  <a:srgbClr val="374151"/>
                </a:solidFill>
                <a:effectLst/>
                <a:latin typeface="Helvetica" pitchFamily="2" charset="0"/>
              </a:rPr>
              <a:t>: Use of analytics and machine learning tools directly on the data within the lake.</a:t>
            </a:r>
          </a:p>
          <a:p>
            <a:pPr lvl="1"/>
            <a:r>
              <a:rPr lang="en-AU" sz="2000" b="1" i="0" dirty="0">
                <a:solidFill>
                  <a:srgbClr val="374151"/>
                </a:solidFill>
                <a:effectLst/>
                <a:latin typeface="Helvetica" pitchFamily="2" charset="0"/>
              </a:rPr>
              <a:t>Data Retrieval</a:t>
            </a:r>
            <a:r>
              <a:rPr lang="en-AU" sz="2000" b="0" i="0" dirty="0">
                <a:solidFill>
                  <a:srgbClr val="374151"/>
                </a:solidFill>
                <a:effectLst/>
                <a:latin typeface="Helvetica" pitchFamily="2" charset="0"/>
              </a:rPr>
              <a:t>: Extracted and structured on-demand.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AU" sz="1200" b="0" i="0" dirty="0">
              <a:solidFill>
                <a:srgbClr val="374151"/>
              </a:solidFill>
              <a:effectLst/>
              <a:latin typeface="Helvetica" pitchFamily="2" charset="0"/>
            </a:endParaRPr>
          </a:p>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21</a:t>
            </a:fld>
            <a:endParaRPr lang="en-US"/>
          </a:p>
        </p:txBody>
      </p:sp>
    </p:spTree>
    <p:extLst>
      <p:ext uri="{BB962C8B-B14F-4D97-AF65-F5344CB8AC3E}">
        <p14:creationId xmlns:p14="http://schemas.microsoft.com/office/powerpoint/2010/main" val="2339953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AU" sz="1200" b="0" i="0" dirty="0">
              <a:solidFill>
                <a:srgbClr val="374151"/>
              </a:solidFill>
              <a:effectLst/>
              <a:latin typeface="Helvetica" pitchFamily="2" charset="0"/>
            </a:endParaRPr>
          </a:p>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22</a:t>
            </a:fld>
            <a:endParaRPr lang="en-US"/>
          </a:p>
        </p:txBody>
      </p:sp>
    </p:spTree>
    <p:extLst>
      <p:ext uri="{BB962C8B-B14F-4D97-AF65-F5344CB8AC3E}">
        <p14:creationId xmlns:p14="http://schemas.microsoft.com/office/powerpoint/2010/main" val="2437052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AU" sz="1200" b="0" i="0" dirty="0">
              <a:solidFill>
                <a:srgbClr val="374151"/>
              </a:solidFill>
              <a:effectLst/>
              <a:latin typeface="Helvetica" pitchFamily="2" charset="0"/>
            </a:endParaRPr>
          </a:p>
          <a:p>
            <a:pPr>
              <a:lnSpc>
                <a:spcPct val="150000"/>
              </a:lnSpc>
            </a:pPr>
            <a:r>
              <a:rPr lang="en-AU" b="0" i="0" dirty="0">
                <a:solidFill>
                  <a:srgbClr val="202124"/>
                </a:solidFill>
                <a:effectLst/>
                <a:latin typeface="Google Sans"/>
              </a:rPr>
              <a:t> By functioning as a centralized data repository, data lakes </a:t>
            </a:r>
            <a:r>
              <a:rPr lang="en-AU" b="0" i="0" dirty="0">
                <a:solidFill>
                  <a:srgbClr val="040C28"/>
                </a:solidFill>
                <a:effectLst/>
                <a:latin typeface="Google Sans"/>
              </a:rPr>
              <a:t>provide a platform for data sharing and collaboration across different teams or departments within an organization</a:t>
            </a:r>
            <a:r>
              <a:rPr lang="en-AU" b="0" i="0" dirty="0">
                <a:solidFill>
                  <a:srgbClr val="202124"/>
                </a:solidFill>
                <a:effectLst/>
                <a:latin typeface="Google Sans"/>
              </a:rPr>
              <a:t>. </a:t>
            </a:r>
          </a:p>
          <a:p>
            <a:pPr>
              <a:lnSpc>
                <a:spcPct val="150000"/>
              </a:lnSpc>
            </a:pPr>
            <a:r>
              <a:rPr lang="en-AU" b="0" i="0" dirty="0">
                <a:solidFill>
                  <a:srgbClr val="202124"/>
                </a:solidFill>
                <a:effectLst/>
                <a:latin typeface="Google Sans"/>
              </a:rPr>
              <a:t>This can promote data-driven decision-making across the organization.</a:t>
            </a:r>
            <a:endParaRPr lang="en-AU" sz="1200" b="1" dirty="0">
              <a:solidFill>
                <a:schemeClr val="tx1"/>
              </a:solidFill>
              <a:latin typeface="Helvetica" pitchFamily="2" charset="0"/>
            </a:endParaRPr>
          </a:p>
          <a:p>
            <a:pPr>
              <a:lnSpc>
                <a:spcPct val="150000"/>
              </a:lnSpc>
            </a:pPr>
            <a:r>
              <a:rPr lang="en-AU" sz="1200" b="1" dirty="0">
                <a:solidFill>
                  <a:schemeClr val="tx1"/>
                </a:solidFill>
                <a:latin typeface="Helvetica" pitchFamily="2" charset="0"/>
              </a:rPr>
              <a:t>Single Version of Truth: </a:t>
            </a:r>
            <a:r>
              <a:rPr lang="en-AU" sz="1200" dirty="0">
                <a:solidFill>
                  <a:schemeClr val="tx1"/>
                </a:solidFill>
                <a:latin typeface="Helvetica" pitchFamily="2" charset="0"/>
              </a:rPr>
              <a:t>Central repository ensures data consistency.</a:t>
            </a:r>
          </a:p>
          <a:p>
            <a:pPr>
              <a:lnSpc>
                <a:spcPct val="150000"/>
              </a:lnSpc>
            </a:pPr>
            <a:r>
              <a:rPr lang="en-AU" sz="1200" b="1" dirty="0">
                <a:solidFill>
                  <a:schemeClr val="tx1"/>
                </a:solidFill>
                <a:latin typeface="Helvetica" pitchFamily="2" charset="0"/>
              </a:rPr>
              <a:t>Flexibility: </a:t>
            </a:r>
            <a:r>
              <a:rPr lang="en-AU" sz="1200" dirty="0">
                <a:solidFill>
                  <a:schemeClr val="tx1"/>
                </a:solidFill>
                <a:latin typeface="Helvetica" pitchFamily="2" charset="0"/>
              </a:rPr>
              <a:t>Supports multiple data types, including real-time streams.</a:t>
            </a:r>
          </a:p>
          <a:p>
            <a:pPr>
              <a:lnSpc>
                <a:spcPct val="150000"/>
              </a:lnSpc>
            </a:pPr>
            <a:r>
              <a:rPr lang="en-AU" sz="1200" b="1" dirty="0">
                <a:solidFill>
                  <a:schemeClr val="tx1"/>
                </a:solidFill>
                <a:latin typeface="Helvetica" pitchFamily="2" charset="0"/>
              </a:rPr>
              <a:t>Scalability: </a:t>
            </a:r>
            <a:r>
              <a:rPr lang="en-AU" sz="1200" dirty="0">
                <a:solidFill>
                  <a:schemeClr val="tx1"/>
                </a:solidFill>
                <a:latin typeface="Helvetica" pitchFamily="2" charset="0"/>
              </a:rPr>
              <a:t>Can easily grow with the business, adapting to increasing data loads.</a:t>
            </a:r>
          </a:p>
          <a:p>
            <a:pPr>
              <a:lnSpc>
                <a:spcPct val="150000"/>
              </a:lnSpc>
            </a:pPr>
            <a:r>
              <a:rPr lang="en-AU" sz="1200" b="1" dirty="0">
                <a:solidFill>
                  <a:schemeClr val="tx1"/>
                </a:solidFill>
                <a:latin typeface="Helvetica" pitchFamily="2" charset="0"/>
              </a:rPr>
              <a:t>Advanced Analytics: </a:t>
            </a:r>
            <a:r>
              <a:rPr lang="en-AU" sz="1200" dirty="0">
                <a:solidFill>
                  <a:schemeClr val="tx1"/>
                </a:solidFill>
                <a:latin typeface="Helvetica" pitchFamily="2" charset="0"/>
              </a:rPr>
              <a:t>Facilitates complex analytical tasks, like machine learning, directly on the large datasets.</a:t>
            </a:r>
          </a:p>
          <a:p>
            <a:pPr>
              <a:lnSpc>
                <a:spcPct val="150000"/>
              </a:lnSpc>
            </a:pPr>
            <a:r>
              <a:rPr lang="en-AU" sz="1200" b="1" dirty="0">
                <a:solidFill>
                  <a:schemeClr val="tx1"/>
                </a:solidFill>
                <a:latin typeface="Helvetica" pitchFamily="2" charset="0"/>
              </a:rPr>
              <a:t>Cost-Effective: </a:t>
            </a:r>
            <a:r>
              <a:rPr lang="en-AU" sz="1200" dirty="0">
                <a:solidFill>
                  <a:schemeClr val="tx1"/>
                </a:solidFill>
                <a:latin typeface="Helvetica" pitchFamily="2" charset="0"/>
              </a:rPr>
              <a:t>Often built on open-source technologies, allowing for cost-effective scaling.</a:t>
            </a:r>
          </a:p>
          <a:p>
            <a:pPr>
              <a:lnSpc>
                <a:spcPct val="150000"/>
              </a:lnSpc>
            </a:pPr>
            <a:r>
              <a:rPr lang="en-US" b="1" dirty="0"/>
              <a:t>Schema on Read: </a:t>
            </a:r>
            <a:r>
              <a:rPr lang="en-US" dirty="0"/>
              <a:t>Unlike data warehouses (which use </a:t>
            </a:r>
            <a:r>
              <a:rPr lang="en-US" i="1" dirty="0"/>
              <a:t>schema on write</a:t>
            </a:r>
            <a:r>
              <a:rPr lang="en-US" dirty="0"/>
              <a:t>), data lakes apply the schema only when the data is read or queried. This allows storing raw data without upfront structuring, giving more flexibility for future analysis.</a:t>
            </a:r>
            <a:endParaRPr lang="en-AU" sz="1200" dirty="0">
              <a:solidFill>
                <a:schemeClr val="tx1"/>
              </a:solidFill>
              <a:latin typeface="Helvetica" pitchFamily="2" charset="0"/>
            </a:endParaRPr>
          </a:p>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23</a:t>
            </a:fld>
            <a:endParaRPr lang="en-US"/>
          </a:p>
        </p:txBody>
      </p:sp>
    </p:spTree>
    <p:extLst>
      <p:ext uri="{BB962C8B-B14F-4D97-AF65-F5344CB8AC3E}">
        <p14:creationId xmlns:p14="http://schemas.microsoft.com/office/powerpoint/2010/main" val="3158240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24</a:t>
            </a:fld>
            <a:endParaRPr lang="en-US"/>
          </a:p>
        </p:txBody>
      </p:sp>
    </p:spTree>
    <p:extLst>
      <p:ext uri="{BB962C8B-B14F-4D97-AF65-F5344CB8AC3E}">
        <p14:creationId xmlns:p14="http://schemas.microsoft.com/office/powerpoint/2010/main" val="3586706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25</a:t>
            </a:fld>
            <a:endParaRPr lang="en-US"/>
          </a:p>
        </p:txBody>
      </p:sp>
    </p:spTree>
    <p:extLst>
      <p:ext uri="{BB962C8B-B14F-4D97-AF65-F5344CB8AC3E}">
        <p14:creationId xmlns:p14="http://schemas.microsoft.com/office/powerpoint/2010/main" val="99333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dirty="0">
                <a:solidFill>
                  <a:srgbClr val="374151"/>
                </a:solidFill>
                <a:effectLst/>
                <a:latin typeface="Söhne"/>
              </a:rPr>
              <a:t>1.A</a:t>
            </a:r>
          </a:p>
          <a:p>
            <a:pPr algn="l">
              <a:buFont typeface="Arial" panose="020B0604020202020204" pitchFamily="34" charset="0"/>
              <a:buChar char="•"/>
            </a:pPr>
            <a:r>
              <a:rPr lang="en-AU" b="0" i="0" dirty="0">
                <a:solidFill>
                  <a:srgbClr val="374151"/>
                </a:solidFill>
                <a:effectLst/>
                <a:latin typeface="Söhne"/>
              </a:rPr>
              <a:t>2.C</a:t>
            </a:r>
          </a:p>
          <a:p>
            <a:pPr algn="l">
              <a:buFont typeface="Arial" panose="020B0604020202020204" pitchFamily="34" charset="0"/>
              <a:buChar char="•"/>
            </a:pPr>
            <a:r>
              <a:rPr lang="en-AU" b="0" i="0" dirty="0">
                <a:solidFill>
                  <a:srgbClr val="374151"/>
                </a:solidFill>
                <a:effectLst/>
                <a:latin typeface="Söhne"/>
              </a:rPr>
              <a:t>3.C</a:t>
            </a:r>
          </a:p>
          <a:p>
            <a:pPr algn="l">
              <a:buFont typeface="Arial" panose="020B0604020202020204" pitchFamily="34" charset="0"/>
              <a:buChar char="•"/>
            </a:pPr>
            <a:r>
              <a:rPr lang="en-AU" b="0" i="0" dirty="0">
                <a:solidFill>
                  <a:srgbClr val="374151"/>
                </a:solidFill>
                <a:effectLst/>
                <a:latin typeface="Söhne"/>
              </a:rPr>
              <a:t>4.B</a:t>
            </a:r>
          </a:p>
          <a:p>
            <a:pPr algn="l">
              <a:buFont typeface="Arial" panose="020B0604020202020204" pitchFamily="34" charset="0"/>
              <a:buChar char="•"/>
            </a:pPr>
            <a:r>
              <a:rPr lang="en-AU" b="0" i="0" dirty="0">
                <a:solidFill>
                  <a:srgbClr val="374151"/>
                </a:solidFill>
                <a:effectLst/>
                <a:latin typeface="Söhne"/>
              </a:rPr>
              <a:t>5.C</a:t>
            </a:r>
          </a:p>
          <a:p>
            <a:pPr algn="l">
              <a:buFont typeface="Arial" panose="020B0604020202020204" pitchFamily="34" charset="0"/>
              <a:buChar char="•"/>
            </a:pPr>
            <a:r>
              <a:rPr lang="en-AU" b="0" i="0" dirty="0">
                <a:solidFill>
                  <a:srgbClr val="374151"/>
                </a:solidFill>
                <a:effectLst/>
                <a:latin typeface="Söhne"/>
              </a:rPr>
              <a:t>6.A</a:t>
            </a:r>
          </a:p>
          <a:p>
            <a:pPr algn="l">
              <a:buFont typeface="Arial" panose="020B0604020202020204" pitchFamily="34" charset="0"/>
              <a:buChar char="•"/>
            </a:pPr>
            <a:r>
              <a:rPr lang="en-AU" b="0" i="0" dirty="0">
                <a:solidFill>
                  <a:srgbClr val="374151"/>
                </a:solidFill>
                <a:effectLst/>
                <a:latin typeface="Söhne"/>
              </a:rPr>
              <a:t>7.c</a:t>
            </a:r>
          </a:p>
          <a:p>
            <a:pPr algn="l">
              <a:buFont typeface="Arial" panose="020B0604020202020204" pitchFamily="34" charset="0"/>
              <a:buChar char="•"/>
            </a:pPr>
            <a:r>
              <a:rPr lang="en-AU" b="0" i="0" dirty="0">
                <a:solidFill>
                  <a:srgbClr val="374151"/>
                </a:solidFill>
                <a:effectLst/>
                <a:latin typeface="Söhne"/>
              </a:rPr>
              <a:t>8.C</a:t>
            </a:r>
          </a:p>
          <a:p>
            <a:pPr algn="l">
              <a:buFont typeface="Arial" panose="020B0604020202020204" pitchFamily="34" charset="0"/>
              <a:buChar char="•"/>
            </a:pPr>
            <a:r>
              <a:rPr lang="en-AU" b="0" i="0" dirty="0">
                <a:solidFill>
                  <a:srgbClr val="374151"/>
                </a:solidFill>
                <a:effectLst/>
                <a:latin typeface="Söhne"/>
              </a:rPr>
              <a:t>9.B</a:t>
            </a:r>
          </a:p>
          <a:p>
            <a:pPr algn="l">
              <a:buFont typeface="Arial" panose="020B0604020202020204" pitchFamily="34" charset="0"/>
              <a:buChar char="•"/>
            </a:pPr>
            <a:r>
              <a:rPr lang="en-AU" b="0" i="0" dirty="0">
                <a:solidFill>
                  <a:srgbClr val="374151"/>
                </a:solidFill>
                <a:effectLst/>
                <a:latin typeface="Söhne"/>
              </a:rPr>
              <a:t>10.B</a:t>
            </a:r>
          </a:p>
        </p:txBody>
      </p:sp>
      <p:sp>
        <p:nvSpPr>
          <p:cNvPr id="4" name="Slide Number Placeholder 3"/>
          <p:cNvSpPr>
            <a:spLocks noGrp="1"/>
          </p:cNvSpPr>
          <p:nvPr>
            <p:ph type="sldNum" sz="quarter" idx="5"/>
          </p:nvPr>
        </p:nvSpPr>
        <p:spPr/>
        <p:txBody>
          <a:bodyPr/>
          <a:lstStyle/>
          <a:p>
            <a:fld id="{6D6AA351-6953-1E48-8EC4-68F89E579C6C}" type="slidenum">
              <a:rPr lang="en-US" smtClean="0"/>
              <a:pPr/>
              <a:t>26</a:t>
            </a:fld>
            <a:endParaRPr lang="en-US"/>
          </a:p>
        </p:txBody>
      </p:sp>
    </p:spTree>
    <p:extLst>
      <p:ext uri="{BB962C8B-B14F-4D97-AF65-F5344CB8AC3E}">
        <p14:creationId xmlns:p14="http://schemas.microsoft.com/office/powerpoint/2010/main" val="399747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74151"/>
                </a:solidFill>
                <a:effectLst/>
                <a:latin typeface="Söhne"/>
              </a:rPr>
              <a:t>so we learn that the vastness of a data lake provides organizations with a deep reservoir of data from varied sources in its raw form. </a:t>
            </a:r>
          </a:p>
          <a:p>
            <a:r>
              <a:rPr lang="en-AU" b="0" i="0" dirty="0">
                <a:solidFill>
                  <a:srgbClr val="374151"/>
                </a:solidFill>
                <a:effectLst/>
                <a:latin typeface="Söhne"/>
              </a:rPr>
              <a:t>Such an environment is indispensable for high-level analytics and machine learning operations. </a:t>
            </a:r>
          </a:p>
          <a:p>
            <a:r>
              <a:rPr lang="en-AU" b="0" i="0" dirty="0">
                <a:solidFill>
                  <a:srgbClr val="374151"/>
                </a:solidFill>
                <a:effectLst/>
                <a:latin typeface="Söhne"/>
              </a:rPr>
              <a:t>However, when the need arises for real-time applications or when structured storage that supports quick, ad-hoc queries is desired, databases like MongoDB come into play.</a:t>
            </a:r>
          </a:p>
          <a:p>
            <a:pPr algn="l"/>
            <a:r>
              <a:rPr lang="en-AU" b="1" i="0" dirty="0">
                <a:solidFill>
                  <a:srgbClr val="374151"/>
                </a:solidFill>
                <a:effectLst/>
                <a:latin typeface="Söhne"/>
              </a:rPr>
              <a:t>1. MongoDB:</a:t>
            </a:r>
            <a:r>
              <a:rPr lang="en-AU" b="0" i="0" dirty="0">
                <a:solidFill>
                  <a:srgbClr val="374151"/>
                </a:solidFill>
                <a:effectLst/>
                <a:latin typeface="Söhne"/>
              </a:rPr>
              <a:t> </a:t>
            </a:r>
            <a:r>
              <a:rPr lang="en-AU" b="1" i="0" dirty="0">
                <a:solidFill>
                  <a:srgbClr val="374151"/>
                </a:solidFill>
                <a:effectLst/>
                <a:latin typeface="Söhne"/>
              </a:rPr>
              <a:t>Best Suited For</a:t>
            </a:r>
            <a:r>
              <a:rPr lang="en-AU" b="0" i="0" dirty="0">
                <a:solidFill>
                  <a:srgbClr val="374151"/>
                </a:solidFill>
                <a:effectLst/>
                <a:latin typeface="Söhne"/>
              </a:rPr>
              <a:t>: Semi-structured and Unstructured data.</a:t>
            </a:r>
          </a:p>
          <a:p>
            <a:pPr algn="l">
              <a:buFont typeface="Arial" panose="020B0604020202020204" pitchFamily="34" charset="0"/>
              <a:buChar char="•"/>
            </a:pPr>
            <a:r>
              <a:rPr lang="en-AU" b="1" i="0" dirty="0">
                <a:solidFill>
                  <a:srgbClr val="374151"/>
                </a:solidFill>
                <a:effectLst/>
                <a:latin typeface="Söhne"/>
              </a:rPr>
              <a:t>Reason</a:t>
            </a:r>
            <a:r>
              <a:rPr lang="en-AU" b="0" i="0" dirty="0">
                <a:solidFill>
                  <a:srgbClr val="374151"/>
                </a:solidFill>
                <a:effectLst/>
                <a:latin typeface="Söhne"/>
              </a:rPr>
              <a:t>: MongoDB stores data in a flexible, JSON-like format. This allows it to adapt to varying attributes in the data without a fixed schema.</a:t>
            </a:r>
          </a:p>
          <a:p>
            <a:pPr algn="l"/>
            <a:r>
              <a:rPr lang="en-AU" b="1" i="0" dirty="0">
                <a:solidFill>
                  <a:srgbClr val="374151"/>
                </a:solidFill>
                <a:effectLst/>
                <a:latin typeface="Söhne"/>
              </a:rPr>
              <a:t>2. PostgreSQL: Best Suited For</a:t>
            </a:r>
            <a:r>
              <a:rPr lang="en-AU" b="0" i="0" dirty="0">
                <a:solidFill>
                  <a:srgbClr val="374151"/>
                </a:solidFill>
                <a:effectLst/>
                <a:latin typeface="Söhne"/>
              </a:rPr>
              <a:t>: Structured and Semi-structured data.</a:t>
            </a:r>
          </a:p>
          <a:p>
            <a:pPr algn="l">
              <a:buFont typeface="Arial" panose="020B0604020202020204" pitchFamily="34" charset="0"/>
              <a:buChar char="•"/>
            </a:pPr>
            <a:r>
              <a:rPr lang="en-AU" b="1" i="0" dirty="0">
                <a:solidFill>
                  <a:srgbClr val="374151"/>
                </a:solidFill>
                <a:effectLst/>
                <a:latin typeface="Söhne"/>
              </a:rPr>
              <a:t>Reason</a:t>
            </a:r>
            <a:r>
              <a:rPr lang="en-AU" b="0" i="0" dirty="0">
                <a:solidFill>
                  <a:srgbClr val="374151"/>
                </a:solidFill>
                <a:effectLst/>
                <a:latin typeface="Söhne"/>
              </a:rPr>
              <a:t>: Primarily, PostgreSQL is a relational database (RDBMS) which means it works best with structured data in tables. However, with its JSON and JSONB data types, it also supports semi-structured data.</a:t>
            </a:r>
          </a:p>
          <a:p>
            <a:pPr algn="l"/>
            <a:r>
              <a:rPr lang="en-AU" b="1" i="0" dirty="0">
                <a:solidFill>
                  <a:srgbClr val="374151"/>
                </a:solidFill>
                <a:effectLst/>
                <a:latin typeface="Söhne"/>
              </a:rPr>
              <a:t>3. MySQL:</a:t>
            </a:r>
            <a:r>
              <a:rPr lang="en-AU" b="0" i="0" dirty="0">
                <a:solidFill>
                  <a:srgbClr val="374151"/>
                </a:solidFill>
                <a:effectLst/>
                <a:latin typeface="Söhne"/>
              </a:rPr>
              <a:t> </a:t>
            </a:r>
            <a:r>
              <a:rPr lang="en-AU" b="1" i="0" dirty="0">
                <a:solidFill>
                  <a:srgbClr val="374151"/>
                </a:solidFill>
                <a:effectLst/>
                <a:latin typeface="Söhne"/>
              </a:rPr>
              <a:t>Best Suited For</a:t>
            </a:r>
            <a:r>
              <a:rPr lang="en-AU" b="0" i="0" dirty="0">
                <a:solidFill>
                  <a:srgbClr val="374151"/>
                </a:solidFill>
                <a:effectLst/>
                <a:latin typeface="Söhne"/>
              </a:rPr>
              <a:t>: Structured data.</a:t>
            </a:r>
          </a:p>
          <a:p>
            <a:pPr algn="l">
              <a:buFont typeface="Arial" panose="020B0604020202020204" pitchFamily="34" charset="0"/>
              <a:buChar char="•"/>
            </a:pPr>
            <a:r>
              <a:rPr lang="en-AU" b="1" i="0" dirty="0">
                <a:solidFill>
                  <a:srgbClr val="374151"/>
                </a:solidFill>
                <a:effectLst/>
                <a:latin typeface="Söhne"/>
              </a:rPr>
              <a:t>Reason</a:t>
            </a:r>
            <a:r>
              <a:rPr lang="en-AU" b="0" i="0" dirty="0">
                <a:solidFill>
                  <a:srgbClr val="374151"/>
                </a:solidFill>
                <a:effectLst/>
                <a:latin typeface="Söhne"/>
              </a:rPr>
              <a:t>: MySQL is an RDBMS, meaning it's optimized for data that fits well into tables with predefined columns (a fixed schema). It's less suited for varying or hierarchical data structures.</a:t>
            </a:r>
          </a:p>
          <a:p>
            <a:pPr algn="l"/>
            <a:r>
              <a:rPr lang="en-AU" b="1" i="0" dirty="0">
                <a:solidFill>
                  <a:srgbClr val="374151"/>
                </a:solidFill>
                <a:effectLst/>
                <a:latin typeface="Söhne"/>
              </a:rPr>
              <a:t>4. Redis:</a:t>
            </a:r>
            <a:r>
              <a:rPr lang="en-AU" b="0" i="0" dirty="0">
                <a:solidFill>
                  <a:srgbClr val="374151"/>
                </a:solidFill>
                <a:effectLst/>
                <a:latin typeface="Söhne"/>
              </a:rPr>
              <a:t> </a:t>
            </a:r>
            <a:r>
              <a:rPr lang="en-AU" b="1" i="0" dirty="0">
                <a:solidFill>
                  <a:srgbClr val="374151"/>
                </a:solidFill>
                <a:effectLst/>
                <a:latin typeface="Söhne"/>
              </a:rPr>
              <a:t>Best Suited For</a:t>
            </a:r>
            <a:r>
              <a:rPr lang="en-AU" b="0" i="0" dirty="0">
                <a:solidFill>
                  <a:srgbClr val="374151"/>
                </a:solidFill>
                <a:effectLst/>
                <a:latin typeface="Söhne"/>
              </a:rPr>
              <a:t>: Structured and Semi-structured data.</a:t>
            </a:r>
          </a:p>
          <a:p>
            <a:pPr algn="l">
              <a:buFont typeface="Arial" panose="020B0604020202020204" pitchFamily="34" charset="0"/>
              <a:buChar char="•"/>
            </a:pPr>
            <a:r>
              <a:rPr lang="en-AU" b="1" i="0" dirty="0">
                <a:solidFill>
                  <a:srgbClr val="374151"/>
                </a:solidFill>
                <a:effectLst/>
                <a:latin typeface="Söhne"/>
              </a:rPr>
              <a:t>Reason</a:t>
            </a:r>
            <a:r>
              <a:rPr lang="en-AU" b="0" i="0" dirty="0">
                <a:solidFill>
                  <a:srgbClr val="374151"/>
                </a:solidFill>
                <a:effectLst/>
                <a:latin typeface="Söhne"/>
              </a:rPr>
              <a:t>: Redis is a key-value store, but it supports various data types, including strings, hashes, lists, and sets. While it can handle structured and semi-structured data, its primary strength is in rapid access and not necessarily data complexity.</a:t>
            </a:r>
          </a:p>
          <a:p>
            <a:pPr algn="l">
              <a:buFont typeface="Arial" panose="020B0604020202020204" pitchFamily="34" charset="0"/>
              <a:buChar char="•"/>
            </a:pPr>
            <a:r>
              <a:rPr lang="en-AU" b="0" i="0" dirty="0">
                <a:solidFill>
                  <a:srgbClr val="374151"/>
                </a:solidFill>
                <a:effectLst/>
                <a:latin typeface="Söhne"/>
              </a:rPr>
              <a:t>5. </a:t>
            </a:r>
            <a:r>
              <a:rPr lang="en-US" dirty="0"/>
              <a:t>Apache Cassandra is a </a:t>
            </a:r>
            <a:r>
              <a:rPr lang="en-US" b="1" dirty="0"/>
              <a:t>distributed, NoSQL, wide-column store database</a:t>
            </a:r>
            <a:r>
              <a:rPr lang="en-US" dirty="0"/>
              <a:t> designed for handling </a:t>
            </a:r>
            <a:r>
              <a:rPr lang="en-US" b="1" dirty="0"/>
              <a:t>large volumes of data across many servers</a:t>
            </a:r>
            <a:r>
              <a:rPr lang="en-US" dirty="0"/>
              <a:t> with </a:t>
            </a:r>
            <a:r>
              <a:rPr lang="en-US" b="1" dirty="0"/>
              <a:t>high availability</a:t>
            </a:r>
            <a:r>
              <a:rPr lang="en-US" dirty="0"/>
              <a:t> and </a:t>
            </a:r>
            <a:r>
              <a:rPr lang="en-US" b="1" dirty="0"/>
              <a:t>no single point of failure</a:t>
            </a:r>
            <a:r>
              <a:rPr lang="en-US" dirty="0"/>
              <a:t>.</a:t>
            </a:r>
            <a:endParaRPr lang="en-AU" b="0" i="0" dirty="0">
              <a:solidFill>
                <a:srgbClr val="374151"/>
              </a:solidFill>
              <a:effectLst/>
              <a:latin typeface="Söhne"/>
            </a:endParaRPr>
          </a:p>
          <a:p>
            <a:br>
              <a:rPr lang="en-AU" dirty="0"/>
            </a:b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27</a:t>
            </a:fld>
            <a:endParaRPr lang="en-US"/>
          </a:p>
        </p:txBody>
      </p:sp>
    </p:spTree>
    <p:extLst>
      <p:ext uri="{BB962C8B-B14F-4D97-AF65-F5344CB8AC3E}">
        <p14:creationId xmlns:p14="http://schemas.microsoft.com/office/powerpoint/2010/main" val="418667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1" i="0" dirty="0">
                <a:solidFill>
                  <a:srgbClr val="374151"/>
                </a:solidFill>
                <a:effectLst/>
                <a:latin typeface="Söhne"/>
              </a:rPr>
              <a:t>Key Features and Characteristics:</a:t>
            </a:r>
            <a:endParaRPr lang="en-AU" b="0" i="0" dirty="0">
              <a:solidFill>
                <a:srgbClr val="374151"/>
              </a:solidFill>
              <a:effectLst/>
              <a:latin typeface="Söhne"/>
            </a:endParaRPr>
          </a:p>
          <a:p>
            <a:pPr algn="l">
              <a:buFont typeface="+mj-lt"/>
              <a:buAutoNum type="arabicPeriod"/>
            </a:pPr>
            <a:r>
              <a:rPr lang="en-AU" b="1" i="0" dirty="0">
                <a:solidFill>
                  <a:srgbClr val="374151"/>
                </a:solidFill>
                <a:effectLst/>
                <a:latin typeface="Söhne"/>
              </a:rPr>
              <a:t>Document-Oriented Storage</a:t>
            </a:r>
            <a:r>
              <a:rPr lang="en-AU" b="0" i="0" dirty="0">
                <a:solidFill>
                  <a:srgbClr val="374151"/>
                </a:solidFill>
                <a:effectLst/>
                <a:latin typeface="Söhne"/>
              </a:rPr>
              <a:t>: Data is stored in documents, which are grouped in collections. Each document can have a unique structure with different fields, offering a lot of flexibility.</a:t>
            </a:r>
          </a:p>
          <a:p>
            <a:pPr algn="l">
              <a:buFont typeface="+mj-lt"/>
              <a:buAutoNum type="arabicPeriod"/>
            </a:pPr>
            <a:r>
              <a:rPr lang="en-AU" b="1" i="0" dirty="0">
                <a:solidFill>
                  <a:srgbClr val="374151"/>
                </a:solidFill>
                <a:effectLst/>
                <a:latin typeface="Söhne"/>
              </a:rPr>
              <a:t>Dynamic Schema</a:t>
            </a:r>
            <a:r>
              <a:rPr lang="en-AU" b="0" i="0" dirty="0">
                <a:solidFill>
                  <a:srgbClr val="374151"/>
                </a:solidFill>
                <a:effectLst/>
                <a:latin typeface="Söhne"/>
              </a:rPr>
              <a:t>: Unlike relational databases where you need to define the schema beforehand, MongoDB allows you to create documents without defining the structure first, such as the number of fields or the types of their values.</a:t>
            </a:r>
          </a:p>
          <a:p>
            <a:pPr algn="l">
              <a:buFont typeface="+mj-lt"/>
              <a:buAutoNum type="arabicPeriod"/>
            </a:pPr>
            <a:r>
              <a:rPr lang="en-AU" b="1" i="0" dirty="0">
                <a:solidFill>
                  <a:srgbClr val="374151"/>
                </a:solidFill>
                <a:effectLst/>
                <a:latin typeface="Söhne"/>
              </a:rPr>
              <a:t>Scalability</a:t>
            </a:r>
            <a:r>
              <a:rPr lang="en-AU" b="0" i="0" dirty="0">
                <a:solidFill>
                  <a:srgbClr val="374151"/>
                </a:solidFill>
                <a:effectLst/>
                <a:latin typeface="Söhne"/>
              </a:rPr>
              <a:t>: MongoDB is designed for horizontal scalability. This means as your data grows, MongoDB scales easily with </a:t>
            </a:r>
            <a:r>
              <a:rPr lang="en-AU" b="0" i="0" dirty="0" err="1">
                <a:solidFill>
                  <a:srgbClr val="374151"/>
                </a:solidFill>
                <a:effectLst/>
                <a:latin typeface="Söhne"/>
              </a:rPr>
              <a:t>sharding</a:t>
            </a:r>
            <a:r>
              <a:rPr lang="en-AU" b="0" i="0" dirty="0">
                <a:solidFill>
                  <a:srgbClr val="374151"/>
                </a:solidFill>
                <a:effectLst/>
                <a:latin typeface="Söhne"/>
              </a:rPr>
              <a:t> (distributing data across multiple servers).</a:t>
            </a:r>
          </a:p>
          <a:p>
            <a:pPr algn="l">
              <a:buFont typeface="+mj-lt"/>
              <a:buAutoNum type="arabicPeriod"/>
            </a:pPr>
            <a:r>
              <a:rPr lang="en-AU" b="1" i="0" dirty="0">
                <a:solidFill>
                  <a:srgbClr val="374151"/>
                </a:solidFill>
                <a:effectLst/>
                <a:latin typeface="Söhne"/>
              </a:rPr>
              <a:t>High Performance</a:t>
            </a:r>
            <a:r>
              <a:rPr lang="en-AU" b="0" i="0" dirty="0">
                <a:solidFill>
                  <a:srgbClr val="374151"/>
                </a:solidFill>
                <a:effectLst/>
                <a:latin typeface="Söhne"/>
              </a:rPr>
              <a:t>: By using features like indexing, MongoDB can deliver high performance for read and write operations.</a:t>
            </a:r>
          </a:p>
          <a:p>
            <a:pPr algn="l">
              <a:buFont typeface="+mj-lt"/>
              <a:buAutoNum type="arabicPeriod"/>
            </a:pPr>
            <a:r>
              <a:rPr lang="en-AU" b="1" i="0" dirty="0">
                <a:solidFill>
                  <a:srgbClr val="374151"/>
                </a:solidFill>
                <a:effectLst/>
                <a:latin typeface="Söhne"/>
              </a:rPr>
              <a:t>Aggregation Framework</a:t>
            </a:r>
            <a:r>
              <a:rPr lang="en-AU" b="0" i="0" dirty="0">
                <a:solidFill>
                  <a:srgbClr val="374151"/>
                </a:solidFill>
                <a:effectLst/>
                <a:latin typeface="Söhne"/>
              </a:rPr>
              <a:t>: MongoDB provides a powerful aggregation framework that allows you to process data and return computed results.</a:t>
            </a:r>
          </a:p>
          <a:p>
            <a:pPr algn="l">
              <a:buFont typeface="+mj-lt"/>
              <a:buAutoNum type="arabicPeriod"/>
            </a:pPr>
            <a:r>
              <a:rPr lang="en-AU" b="1" i="0" dirty="0">
                <a:solidFill>
                  <a:srgbClr val="374151"/>
                </a:solidFill>
                <a:effectLst/>
                <a:latin typeface="Söhne"/>
              </a:rPr>
              <a:t>Rich Query Language</a:t>
            </a:r>
            <a:r>
              <a:rPr lang="en-AU" b="0" i="0" dirty="0">
                <a:solidFill>
                  <a:srgbClr val="374151"/>
                </a:solidFill>
                <a:effectLst/>
                <a:latin typeface="Söhne"/>
              </a:rPr>
              <a:t>: Even though it's a NoSQL database, MongoDB supports a rich set of query operations.</a:t>
            </a:r>
          </a:p>
          <a:p>
            <a:pPr algn="l">
              <a:buFont typeface="+mj-lt"/>
              <a:buAutoNum type="arabicPeriod"/>
            </a:pPr>
            <a:r>
              <a:rPr lang="en-AU" b="1" i="0" dirty="0">
                <a:solidFill>
                  <a:srgbClr val="374151"/>
                </a:solidFill>
                <a:effectLst/>
                <a:latin typeface="Söhne"/>
              </a:rPr>
              <a:t>Support for Geospatial Data</a:t>
            </a:r>
            <a:r>
              <a:rPr lang="en-AU" b="0" i="0" dirty="0">
                <a:solidFill>
                  <a:srgbClr val="374151"/>
                </a:solidFill>
                <a:effectLst/>
                <a:latin typeface="Söhne"/>
              </a:rPr>
              <a:t>: It can store and process geospatial data and create geospatial indexes.</a:t>
            </a:r>
          </a:p>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28</a:t>
            </a:fld>
            <a:endParaRPr lang="en-US"/>
          </a:p>
        </p:txBody>
      </p:sp>
    </p:spTree>
    <p:extLst>
      <p:ext uri="{BB962C8B-B14F-4D97-AF65-F5344CB8AC3E}">
        <p14:creationId xmlns:p14="http://schemas.microsoft.com/office/powerpoint/2010/main" val="78813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74151"/>
                </a:solidFill>
                <a:effectLst/>
                <a:latin typeface="Söhne"/>
              </a:rPr>
              <a:t>MongoDB is a widely recognized NoSQL database, whereas MongoDB Atlas is a service provided by MongoDB, Inc. The relation between the two is primarily that of a product (MongoDB) and its managed service variant (MongoDB Atlas).</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29</a:t>
            </a:fld>
            <a:endParaRPr lang="en-US"/>
          </a:p>
        </p:txBody>
      </p:sp>
    </p:spTree>
    <p:extLst>
      <p:ext uri="{BB962C8B-B14F-4D97-AF65-F5344CB8AC3E}">
        <p14:creationId xmlns:p14="http://schemas.microsoft.com/office/powerpoint/2010/main" val="1504539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Arial" charset="0"/>
                <a:ea typeface="ＭＳ Ｐゴシック" charset="0"/>
                <a:cs typeface="Arial" charset="0"/>
              </a:rPr>
              <a:t>SQL databases are table-based, while NoSQL databases are document, key-value, graph, or wide-column stores.</a:t>
            </a:r>
          </a:p>
          <a:p>
            <a:r>
              <a:rPr lang="en-AU" sz="1200" b="0" i="0" kern="1200" dirty="0">
                <a:solidFill>
                  <a:schemeClr val="tx1"/>
                </a:solidFill>
                <a:effectLst/>
                <a:latin typeface="Arial" charset="0"/>
                <a:ea typeface="ＭＳ Ｐゴシック" charset="0"/>
                <a:cs typeface="Arial" charset="0"/>
              </a:rPr>
              <a:t>SQL databases are better for multi-row transactions, while NoSQL is better for unstructured data like documents or JSON.</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30</a:t>
            </a:fld>
            <a:endParaRPr lang="en-US"/>
          </a:p>
        </p:txBody>
      </p:sp>
    </p:spTree>
    <p:extLst>
      <p:ext uri="{BB962C8B-B14F-4D97-AF65-F5344CB8AC3E}">
        <p14:creationId xmlns:p14="http://schemas.microsoft.com/office/powerpoint/2010/main" val="34324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4</a:t>
            </a:fld>
            <a:endParaRPr lang="en-US"/>
          </a:p>
        </p:txBody>
      </p:sp>
    </p:spTree>
    <p:extLst>
      <p:ext uri="{BB962C8B-B14F-4D97-AF65-F5344CB8AC3E}">
        <p14:creationId xmlns:p14="http://schemas.microsoft.com/office/powerpoint/2010/main" val="4122983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31</a:t>
            </a:fld>
            <a:endParaRPr lang="en-US"/>
          </a:p>
        </p:txBody>
      </p:sp>
    </p:spTree>
    <p:extLst>
      <p:ext uri="{BB962C8B-B14F-4D97-AF65-F5344CB8AC3E}">
        <p14:creationId xmlns:p14="http://schemas.microsoft.com/office/powerpoint/2010/main" val="3793089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32</a:t>
            </a:fld>
            <a:endParaRPr lang="en-US"/>
          </a:p>
        </p:txBody>
      </p:sp>
    </p:spTree>
    <p:extLst>
      <p:ext uri="{BB962C8B-B14F-4D97-AF65-F5344CB8AC3E}">
        <p14:creationId xmlns:p14="http://schemas.microsoft.com/office/powerpoint/2010/main" val="278968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5</a:t>
            </a:fld>
            <a:endParaRPr lang="en-US"/>
          </a:p>
        </p:txBody>
      </p:sp>
    </p:spTree>
    <p:extLst>
      <p:ext uri="{BB962C8B-B14F-4D97-AF65-F5344CB8AC3E}">
        <p14:creationId xmlns:p14="http://schemas.microsoft.com/office/powerpoint/2010/main" val="97865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6</a:t>
            </a:fld>
            <a:endParaRPr lang="en-US"/>
          </a:p>
        </p:txBody>
      </p:sp>
    </p:spTree>
    <p:extLst>
      <p:ext uri="{BB962C8B-B14F-4D97-AF65-F5344CB8AC3E}">
        <p14:creationId xmlns:p14="http://schemas.microsoft.com/office/powerpoint/2010/main" val="195552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7</a:t>
            </a:fld>
            <a:endParaRPr lang="en-US"/>
          </a:p>
        </p:txBody>
      </p:sp>
    </p:spTree>
    <p:extLst>
      <p:ext uri="{BB962C8B-B14F-4D97-AF65-F5344CB8AC3E}">
        <p14:creationId xmlns:p14="http://schemas.microsoft.com/office/powerpoint/2010/main" val="55679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8</a:t>
            </a:fld>
            <a:endParaRPr lang="en-US"/>
          </a:p>
        </p:txBody>
      </p:sp>
    </p:spTree>
    <p:extLst>
      <p:ext uri="{BB962C8B-B14F-4D97-AF65-F5344CB8AC3E}">
        <p14:creationId xmlns:p14="http://schemas.microsoft.com/office/powerpoint/2010/main" val="3624224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Generation: </a:t>
            </a:r>
            <a:r>
              <a:rPr lang="en-US" sz="1200" dirty="0">
                <a:solidFill>
                  <a:schemeClr val="tx1"/>
                </a:solidFill>
                <a:latin typeface="Arial" pitchFamily="34" charset="0"/>
                <a:cs typeface="Arial" pitchFamily="34" charset="0"/>
              </a:rPr>
              <a:t>Data is created from various sources.</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Ingestion: </a:t>
            </a:r>
            <a:r>
              <a:rPr lang="en-US" sz="1200" dirty="0">
                <a:solidFill>
                  <a:schemeClr val="tx1"/>
                </a:solidFill>
                <a:latin typeface="Arial" pitchFamily="34" charset="0"/>
                <a:cs typeface="Arial" pitchFamily="34" charset="0"/>
              </a:rPr>
              <a:t>Data is collected and prepared for storage.</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Storage:</a:t>
            </a:r>
            <a:r>
              <a:rPr lang="en-US" sz="1200" dirty="0">
                <a:solidFill>
                  <a:schemeClr val="tx1"/>
                </a:solidFill>
                <a:latin typeface="Arial" pitchFamily="34" charset="0"/>
                <a:cs typeface="Arial" pitchFamily="34" charset="0"/>
              </a:rPr>
              <a:t> Data is stored in scalable systems.</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Processing: </a:t>
            </a:r>
            <a:r>
              <a:rPr lang="en-US" sz="1200" dirty="0">
                <a:solidFill>
                  <a:schemeClr val="tx1"/>
                </a:solidFill>
                <a:latin typeface="Arial" pitchFamily="34" charset="0"/>
                <a:cs typeface="Arial" pitchFamily="34" charset="0"/>
              </a:rPr>
              <a:t>Data is processed for analysis.</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Analysis: </a:t>
            </a:r>
            <a:r>
              <a:rPr lang="en-US" sz="1200" dirty="0">
                <a:solidFill>
                  <a:schemeClr val="tx1"/>
                </a:solidFill>
                <a:latin typeface="Arial" pitchFamily="34" charset="0"/>
                <a:cs typeface="Arial" pitchFamily="34" charset="0"/>
              </a:rPr>
              <a:t>Insights are derived from the data.</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Visualization:</a:t>
            </a:r>
            <a:r>
              <a:rPr lang="en-US" sz="1200" dirty="0">
                <a:solidFill>
                  <a:schemeClr val="tx1"/>
                </a:solidFill>
                <a:latin typeface="Arial" pitchFamily="34" charset="0"/>
                <a:cs typeface="Arial" pitchFamily="34" charset="0"/>
              </a:rPr>
              <a:t> Data is presented visually for understanding.</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Decision-Making: </a:t>
            </a:r>
            <a:r>
              <a:rPr lang="en-US" sz="1200" dirty="0">
                <a:solidFill>
                  <a:schemeClr val="tx1"/>
                </a:solidFill>
                <a:latin typeface="Arial" pitchFamily="34" charset="0"/>
                <a:cs typeface="Arial" pitchFamily="34" charset="0"/>
              </a:rPr>
              <a:t>Informed decisions are made.</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Data Maintenance:</a:t>
            </a:r>
            <a:r>
              <a:rPr lang="en-US" sz="1200" dirty="0">
                <a:solidFill>
                  <a:schemeClr val="tx1"/>
                </a:solidFill>
                <a:latin typeface="Arial" pitchFamily="34" charset="0"/>
                <a:cs typeface="Arial" pitchFamily="34" charset="0"/>
              </a:rPr>
              <a:t> Data is updated and maintained.</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Scaling and Optimization: </a:t>
            </a:r>
            <a:r>
              <a:rPr lang="en-US" sz="1200" dirty="0">
                <a:solidFill>
                  <a:schemeClr val="tx1"/>
                </a:solidFill>
                <a:latin typeface="Arial" pitchFamily="34" charset="0"/>
                <a:cs typeface="Arial" pitchFamily="34" charset="0"/>
              </a:rPr>
              <a:t>Infrastructure is optimized as data grows.</a:t>
            </a:r>
          </a:p>
          <a:p>
            <a:pPr marL="800100" lvl="1" indent="-342900" algn="l">
              <a:lnSpc>
                <a:spcPct val="150000"/>
              </a:lnSpc>
              <a:buFont typeface="+mj-lt"/>
              <a:buAutoNum type="arabicPeriod"/>
            </a:pPr>
            <a:r>
              <a:rPr lang="en-US" sz="1200" b="1" dirty="0">
                <a:solidFill>
                  <a:srgbClr val="0432FF"/>
                </a:solidFill>
                <a:latin typeface="Arial" pitchFamily="34" charset="0"/>
                <a:cs typeface="Arial" pitchFamily="34" charset="0"/>
              </a:rPr>
              <a:t>Feedback Loop: </a:t>
            </a:r>
            <a:r>
              <a:rPr lang="en-US" sz="1200" dirty="0">
                <a:solidFill>
                  <a:schemeClr val="tx1"/>
                </a:solidFill>
                <a:latin typeface="Arial" pitchFamily="34" charset="0"/>
                <a:cs typeface="Arial" pitchFamily="34" charset="0"/>
              </a:rPr>
              <a:t>Insights drive changes and improvements.</a:t>
            </a: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pPr marL="742950" lvl="1" indent="-285750" algn="l">
              <a:lnSpc>
                <a:spcPct val="150000"/>
              </a:lnSpc>
              <a:buFont typeface="Arial" panose="020B0604020202020204" pitchFamily="34" charset="0"/>
              <a:buChar char="•"/>
            </a:pPr>
            <a:endParaRPr lang="en-US" sz="1200" dirty="0">
              <a:solidFill>
                <a:schemeClr val="tx1"/>
              </a:solidFill>
              <a:latin typeface="Arial" pitchFamily="34" charset="0"/>
              <a:cs typeface="Arial" pitchFamily="34" charset="0"/>
            </a:endParaRP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9</a:t>
            </a:fld>
            <a:endParaRPr lang="en-US"/>
          </a:p>
        </p:txBody>
      </p:sp>
    </p:spTree>
    <p:extLst>
      <p:ext uri="{BB962C8B-B14F-4D97-AF65-F5344CB8AC3E}">
        <p14:creationId xmlns:p14="http://schemas.microsoft.com/office/powerpoint/2010/main" val="395482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10</a:t>
            </a:fld>
            <a:endParaRPr lang="en-US"/>
          </a:p>
        </p:txBody>
      </p:sp>
    </p:spTree>
    <p:extLst>
      <p:ext uri="{BB962C8B-B14F-4D97-AF65-F5344CB8AC3E}">
        <p14:creationId xmlns:p14="http://schemas.microsoft.com/office/powerpoint/2010/main" val="222872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910167" y="1557338"/>
            <a:ext cx="8737600" cy="1295400"/>
          </a:xfrm>
        </p:spPr>
        <p:txBody>
          <a:bodyPr/>
          <a:lstStyle>
            <a:lvl1pPr>
              <a:defRPr sz="3200">
                <a:solidFill>
                  <a:schemeClr val="bg1"/>
                </a:solidFill>
              </a:defRPr>
            </a:lvl1pPr>
          </a:lstStyle>
          <a:p>
            <a:pPr lvl="0"/>
            <a:r>
              <a:rPr lang="en-US" noProof="0"/>
              <a:t>Click to edit Master title style</a:t>
            </a:r>
          </a:p>
        </p:txBody>
      </p:sp>
      <p:sp>
        <p:nvSpPr>
          <p:cNvPr id="37891" name="Rectangle 3"/>
          <p:cNvSpPr>
            <a:spLocks noGrp="1" noChangeArrowheads="1"/>
          </p:cNvSpPr>
          <p:nvPr>
            <p:ph type="subTitle" idx="1"/>
          </p:nvPr>
        </p:nvSpPr>
        <p:spPr>
          <a:xfrm>
            <a:off x="910168" y="3357564"/>
            <a:ext cx="7812617" cy="503237"/>
          </a:xfrm>
        </p:spPr>
        <p:txBody>
          <a:bodyPr/>
          <a:lstStyle>
            <a:lvl1pPr marL="0" indent="0">
              <a:buFontTx/>
              <a:buNone/>
              <a:defRPr sz="22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976214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44BDE2-9A00-C44D-ACEE-174900561332}" type="slidenum">
              <a:rPr lang="en-US"/>
              <a:pPr/>
              <a:t>‹#›</a:t>
            </a:fld>
            <a:endParaRPr lang="en-US"/>
          </a:p>
        </p:txBody>
      </p:sp>
    </p:spTree>
    <p:extLst>
      <p:ext uri="{BB962C8B-B14F-4D97-AF65-F5344CB8AC3E}">
        <p14:creationId xmlns:p14="http://schemas.microsoft.com/office/powerpoint/2010/main" val="2697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638"/>
            <a:ext cx="27432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508000" y="274638"/>
            <a:ext cx="80264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3ADB93DE-2296-2C47-9563-097AEC55617A}" type="slidenum">
              <a:rPr lang="en-US"/>
              <a:pPr/>
              <a:t>‹#›</a:t>
            </a:fld>
            <a:endParaRPr lang="en-US"/>
          </a:p>
        </p:txBody>
      </p:sp>
    </p:spTree>
    <p:extLst>
      <p:ext uri="{BB962C8B-B14F-4D97-AF65-F5344CB8AC3E}">
        <p14:creationId xmlns:p14="http://schemas.microsoft.com/office/powerpoint/2010/main" val="37840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ext Placeholder 2"/>
          <p:cNvSpPr>
            <a:spLocks noGrp="1"/>
          </p:cNvSpPr>
          <p:nvPr>
            <p:ph type="body" sz="half" idx="1"/>
          </p:nvPr>
        </p:nvSpPr>
        <p:spPr>
          <a:xfrm>
            <a:off x="508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E2B62942-B521-1646-870D-48DBCA506289}" type="slidenum">
              <a:rPr lang="en-US"/>
              <a:pPr/>
              <a:t>‹#›</a:t>
            </a:fld>
            <a:endParaRPr lang="en-US"/>
          </a:p>
        </p:txBody>
      </p:sp>
    </p:spTree>
    <p:extLst>
      <p:ext uri="{BB962C8B-B14F-4D97-AF65-F5344CB8AC3E}">
        <p14:creationId xmlns:p14="http://schemas.microsoft.com/office/powerpoint/2010/main" val="315524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able Placeholder 2"/>
          <p:cNvSpPr>
            <a:spLocks noGrp="1"/>
          </p:cNvSpPr>
          <p:nvPr>
            <p:ph type="tbl" idx="1"/>
          </p:nvPr>
        </p:nvSpPr>
        <p:spPr>
          <a:xfrm>
            <a:off x="508000" y="1300164"/>
            <a:ext cx="10972800" cy="4865687"/>
          </a:xfrm>
        </p:spPr>
        <p:txBody>
          <a:bodyPr/>
          <a:lstStyle/>
          <a:p>
            <a:pPr lvl="0"/>
            <a:endParaRPr lang="en-AU"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780D8281-E466-2245-A67D-7AFC54F6AC53}" type="slidenum">
              <a:rPr lang="en-US"/>
              <a:pPr/>
              <a:t>‹#›</a:t>
            </a:fld>
            <a:endParaRPr lang="en-US"/>
          </a:p>
        </p:txBody>
      </p:sp>
    </p:spTree>
    <p:extLst>
      <p:ext uri="{BB962C8B-B14F-4D97-AF65-F5344CB8AC3E}">
        <p14:creationId xmlns:p14="http://schemas.microsoft.com/office/powerpoint/2010/main" val="327357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40"/>
            <a:ext cx="10972800" cy="625476"/>
          </a:xfrm>
        </p:spPr>
        <p:txBody>
          <a:bodyPr/>
          <a:lstStyle/>
          <a:p>
            <a:r>
              <a:rPr lang="en-US"/>
              <a:t>Click to edit Master title style</a:t>
            </a:r>
            <a:endParaRPr lang="en-AU"/>
          </a:p>
        </p:txBody>
      </p:sp>
      <p:sp>
        <p:nvSpPr>
          <p:cNvPr id="3" name="Content Placeholder 2"/>
          <p:cNvSpPr>
            <a:spLocks noGrp="1"/>
          </p:cNvSpPr>
          <p:nvPr>
            <p:ph idx="1"/>
          </p:nvPr>
        </p:nvSpPr>
        <p:spPr>
          <a:xfrm>
            <a:off x="508000" y="990600"/>
            <a:ext cx="10972800" cy="5175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AU" dirty="0"/>
              <a:t>Supply Chain Analytics</a:t>
            </a:r>
            <a:endParaRPr lang="en-US" dirty="0"/>
          </a:p>
        </p:txBody>
      </p:sp>
      <p:sp>
        <p:nvSpPr>
          <p:cNvPr id="9" name="Slide Number Placeholder 8"/>
          <p:cNvSpPr>
            <a:spLocks noGrp="1"/>
          </p:cNvSpPr>
          <p:nvPr>
            <p:ph type="sldNum" sz="quarter" idx="12"/>
          </p:nvPr>
        </p:nvSpPr>
        <p:spPr/>
        <p:txBody>
          <a:bodyPr/>
          <a:lstStyle/>
          <a:p>
            <a:fld id="{717DD886-EDCF-D24C-B7E3-DCF69C9B9CA5}" type="slidenum">
              <a:rPr lang="en-US" smtClean="0"/>
              <a:pPr/>
              <a:t>‹#›</a:t>
            </a:fld>
            <a:endParaRPr lang="en-US"/>
          </a:p>
        </p:txBody>
      </p:sp>
    </p:spTree>
    <p:extLst>
      <p:ext uri="{BB962C8B-B14F-4D97-AF65-F5344CB8AC3E}">
        <p14:creationId xmlns:p14="http://schemas.microsoft.com/office/powerpoint/2010/main" val="382378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C42DBA-7A8A-7E43-9ACB-1A6D43A21866}" type="slidenum">
              <a:rPr lang="en-US"/>
              <a:pPr/>
              <a:t>‹#›</a:t>
            </a:fld>
            <a:endParaRPr lang="en-US"/>
          </a:p>
        </p:txBody>
      </p:sp>
    </p:spTree>
    <p:extLst>
      <p:ext uri="{BB962C8B-B14F-4D97-AF65-F5344CB8AC3E}">
        <p14:creationId xmlns:p14="http://schemas.microsoft.com/office/powerpoint/2010/main" val="422709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08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B4A817EF-194B-7B48-9446-E0B654D72E45}" type="slidenum">
              <a:rPr lang="en-US"/>
              <a:pPr/>
              <a:t>‹#›</a:t>
            </a:fld>
            <a:endParaRPr lang="en-US"/>
          </a:p>
        </p:txBody>
      </p:sp>
    </p:spTree>
    <p:extLst>
      <p:ext uri="{BB962C8B-B14F-4D97-AF65-F5344CB8AC3E}">
        <p14:creationId xmlns:p14="http://schemas.microsoft.com/office/powerpoint/2010/main" val="17568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A8B988BE-BEC6-FA48-B9E0-14276D4DE0F1}" type="slidenum">
              <a:rPr lang="en-US"/>
              <a:pPr/>
              <a:t>‹#›</a:t>
            </a:fld>
            <a:endParaRPr lang="en-US"/>
          </a:p>
        </p:txBody>
      </p:sp>
    </p:spTree>
    <p:extLst>
      <p:ext uri="{BB962C8B-B14F-4D97-AF65-F5344CB8AC3E}">
        <p14:creationId xmlns:p14="http://schemas.microsoft.com/office/powerpoint/2010/main" val="233348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AU" dirty="0"/>
              <a:t>Big Data and Analytics</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3956DA85-404E-9646-866F-75D030953504}" type="slidenum">
              <a:rPr lang="en-US"/>
              <a:pPr/>
              <a:t>‹#›</a:t>
            </a:fld>
            <a:endParaRPr lang="en-US"/>
          </a:p>
        </p:txBody>
      </p:sp>
    </p:spTree>
    <p:extLst>
      <p:ext uri="{BB962C8B-B14F-4D97-AF65-F5344CB8AC3E}">
        <p14:creationId xmlns:p14="http://schemas.microsoft.com/office/powerpoint/2010/main" val="133137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0EBD8297-4AE1-CD42-9D17-954F8241ABE8}" type="slidenum">
              <a:rPr lang="en-US"/>
              <a:pPr/>
              <a:t>‹#›</a:t>
            </a:fld>
            <a:endParaRPr lang="en-US"/>
          </a:p>
        </p:txBody>
      </p:sp>
    </p:spTree>
    <p:extLst>
      <p:ext uri="{BB962C8B-B14F-4D97-AF65-F5344CB8AC3E}">
        <p14:creationId xmlns:p14="http://schemas.microsoft.com/office/powerpoint/2010/main" val="4036465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807F47E8-F1F6-A64A-AAA5-17151741E5CC}" type="slidenum">
              <a:rPr lang="en-US"/>
              <a:pPr/>
              <a:t>‹#›</a:t>
            </a:fld>
            <a:endParaRPr lang="en-US"/>
          </a:p>
        </p:txBody>
      </p:sp>
    </p:spTree>
    <p:extLst>
      <p:ext uri="{BB962C8B-B14F-4D97-AF65-F5344CB8AC3E}">
        <p14:creationId xmlns:p14="http://schemas.microsoft.com/office/powerpoint/2010/main" val="400348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AFE8E269-5738-F64F-A9B9-5D9384E9B199}" type="slidenum">
              <a:rPr lang="en-US"/>
              <a:pPr/>
              <a:t>‹#›</a:t>
            </a:fld>
            <a:endParaRPr lang="en-US"/>
          </a:p>
        </p:txBody>
      </p:sp>
    </p:spTree>
    <p:extLst>
      <p:ext uri="{BB962C8B-B14F-4D97-AF65-F5344CB8AC3E}">
        <p14:creationId xmlns:p14="http://schemas.microsoft.com/office/powerpoint/2010/main" val="124131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re foote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6534150"/>
            <a:ext cx="1219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508000" y="27464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pPr lvl="0"/>
            <a:r>
              <a:rPr lang="en-US" dirty="0"/>
              <a:t>Click to edit Header 1</a:t>
            </a:r>
          </a:p>
        </p:txBody>
      </p:sp>
      <p:sp>
        <p:nvSpPr>
          <p:cNvPr id="1028" name="Rectangle 4"/>
          <p:cNvSpPr>
            <a:spLocks noGrp="1" noChangeArrowheads="1"/>
          </p:cNvSpPr>
          <p:nvPr>
            <p:ph type="body" idx="1"/>
          </p:nvPr>
        </p:nvSpPr>
        <p:spPr bwMode="auto">
          <a:xfrm>
            <a:off x="508000" y="1066800"/>
            <a:ext cx="10972800" cy="509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869" name="Rectangle 5"/>
          <p:cNvSpPr>
            <a:spLocks noGrp="1" noChangeArrowheads="1"/>
          </p:cNvSpPr>
          <p:nvPr>
            <p:ph type="dt" sz="half" idx="2"/>
          </p:nvPr>
        </p:nvSpPr>
        <p:spPr bwMode="auto">
          <a:xfrm>
            <a:off x="592667" y="65659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fontAlgn="base">
              <a:defRPr sz="1100">
                <a:ea typeface="+mn-ea"/>
              </a:defRPr>
            </a:lvl1pPr>
          </a:lstStyle>
          <a:p>
            <a:pPr>
              <a:defRPr/>
            </a:pPr>
            <a:endParaRPr lang="en-US" dirty="0"/>
          </a:p>
        </p:txBody>
      </p:sp>
      <p:sp>
        <p:nvSpPr>
          <p:cNvPr id="36870" name="Rectangle 6"/>
          <p:cNvSpPr>
            <a:spLocks noGrp="1" noChangeArrowheads="1"/>
          </p:cNvSpPr>
          <p:nvPr>
            <p:ph type="ftr" sz="quarter" idx="3"/>
          </p:nvPr>
        </p:nvSpPr>
        <p:spPr bwMode="auto">
          <a:xfrm>
            <a:off x="3481918" y="6575425"/>
            <a:ext cx="5109633"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fontAlgn="base">
              <a:defRPr sz="1100">
                <a:ea typeface="+mn-ea"/>
              </a:defRPr>
            </a:lvl1pPr>
          </a:lstStyle>
          <a:p>
            <a:pPr>
              <a:defRPr/>
            </a:pPr>
            <a:r>
              <a:rPr lang="en-AU" dirty="0"/>
              <a:t>Supply Chain Analytics</a:t>
            </a:r>
            <a:endParaRPr lang="en-US" dirty="0"/>
          </a:p>
        </p:txBody>
      </p:sp>
      <p:sp>
        <p:nvSpPr>
          <p:cNvPr id="36871" name="Rectangle 7"/>
          <p:cNvSpPr>
            <a:spLocks noGrp="1" noChangeArrowheads="1"/>
          </p:cNvSpPr>
          <p:nvPr>
            <p:ph type="sldNum" sz="quarter" idx="4"/>
          </p:nvPr>
        </p:nvSpPr>
        <p:spPr bwMode="auto">
          <a:xfrm>
            <a:off x="8697384" y="65786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fontAlgn="base">
              <a:defRPr sz="1100"/>
            </a:lvl1pPr>
          </a:lstStyle>
          <a:p>
            <a:fld id="{717DD886-EDCF-D24C-B7E3-DCF69C9B9CA5}" type="slidenum">
              <a:rPr lang="en-US"/>
              <a:pPr/>
              <a:t>‹#›</a:t>
            </a:fld>
            <a:endParaRPr lang="en-US"/>
          </a:p>
        </p:txBody>
      </p:sp>
      <p:cxnSp>
        <p:nvCxnSpPr>
          <p:cNvPr id="3" name="Straight Connector 2"/>
          <p:cNvCxnSpPr/>
          <p:nvPr userDrawn="1"/>
        </p:nvCxnSpPr>
        <p:spPr bwMode="auto">
          <a:xfrm>
            <a:off x="508000" y="762000"/>
            <a:ext cx="10972800" cy="0"/>
          </a:xfrm>
          <a:prstGeom prst="line">
            <a:avLst/>
          </a:prstGeom>
          <a:ln w="50800">
            <a:gradFill flip="none" rotWithShape="1">
              <a:gsLst>
                <a:gs pos="0">
                  <a:srgbClr val="C00000"/>
                </a:gs>
                <a:gs pos="42000">
                  <a:srgbClr val="FF0000"/>
                </a:gs>
                <a:gs pos="70000">
                  <a:schemeClr val="accent2">
                    <a:lumMod val="60000"/>
                    <a:lumOff val="40000"/>
                  </a:schemeClr>
                </a:gs>
                <a:gs pos="100000">
                  <a:schemeClr val="accent2">
                    <a:lumMod val="40000"/>
                    <a:lumOff val="60000"/>
                  </a:schemeClr>
                </a:gs>
              </a:gsLst>
              <a:lin ang="0" scaled="1"/>
              <a:tileRect/>
            </a:gradFill>
          </a:ln>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888"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dt="0"/>
  <p:txStyles>
    <p:title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1524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Session 2</a:t>
            </a:r>
          </a:p>
        </p:txBody>
      </p:sp>
      <p:sp>
        <p:nvSpPr>
          <p:cNvPr id="3" name="Footer Placeholder 2"/>
          <p:cNvSpPr>
            <a:spLocks noGrp="1"/>
          </p:cNvSpPr>
          <p:nvPr>
            <p:ph type="ftr" sz="quarter" idx="11"/>
          </p:nvPr>
        </p:nvSpPr>
        <p:spPr/>
        <p:txBody>
          <a:bodyPr/>
          <a:lstStyle/>
          <a:p>
            <a:pPr>
              <a:defRPr/>
            </a:pPr>
            <a:r>
              <a:rPr lang="en-AU" dirty="0"/>
              <a:t>Big Data and Analytics</a:t>
            </a:r>
            <a:endParaRPr lang="en-US" dirty="0"/>
          </a:p>
        </p:txBody>
      </p:sp>
      <p:sp>
        <p:nvSpPr>
          <p:cNvPr id="7" name="Slide Number Placeholder 6"/>
          <p:cNvSpPr>
            <a:spLocks noGrp="1"/>
          </p:cNvSpPr>
          <p:nvPr>
            <p:ph type="sldNum" sz="quarter" idx="12"/>
          </p:nvPr>
        </p:nvSpPr>
        <p:spPr/>
        <p:txBody>
          <a:bodyPr/>
          <a:lstStyle/>
          <a:p>
            <a:fld id="{3956DA85-404E-9646-866F-75D030953504}" type="slidenum">
              <a:rPr lang="en-US" smtClean="0"/>
              <a:pPr/>
              <a:t>1</a:t>
            </a:fld>
            <a:endParaRPr lang="en-US"/>
          </a:p>
        </p:txBody>
      </p:sp>
      <p:sp>
        <p:nvSpPr>
          <p:cNvPr id="8" name="Rectangle 2">
            <a:extLst>
              <a:ext uri="{FF2B5EF4-FFF2-40B4-BE49-F238E27FC236}">
                <a16:creationId xmlns:a16="http://schemas.microsoft.com/office/drawing/2014/main" id="{3166393E-73C0-05C7-D277-F5DFE114D305}"/>
              </a:ext>
            </a:extLst>
          </p:cNvPr>
          <p:cNvSpPr txBox="1">
            <a:spLocks noChangeArrowheads="1"/>
          </p:cNvSpPr>
          <p:nvPr/>
        </p:nvSpPr>
        <p:spPr bwMode="auto">
          <a:xfrm>
            <a:off x="685800" y="1557338"/>
            <a:ext cx="76231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eaLnBrk="1" hangingPunct="1"/>
            <a:r>
              <a:rPr lang="en-AU" sz="3500" kern="0" dirty="0">
                <a:solidFill>
                  <a:schemeClr val="accent4">
                    <a:lumMod val="65000"/>
                    <a:lumOff val="35000"/>
                  </a:schemeClr>
                </a:solidFill>
                <a:latin typeface="Arial" charset="0"/>
                <a:cs typeface="Arial" charset="0"/>
              </a:rPr>
              <a:t>Big Data and Analytics</a:t>
            </a:r>
            <a:endParaRPr lang="en-US" sz="4600" kern="0" dirty="0">
              <a:solidFill>
                <a:schemeClr val="accent4">
                  <a:lumMod val="65000"/>
                  <a:lumOff val="35000"/>
                </a:schemeClr>
              </a:solidFill>
              <a:latin typeface="Arial" charset="0"/>
              <a:cs typeface="Arial" charset="0"/>
            </a:endParaRPr>
          </a:p>
        </p:txBody>
      </p:sp>
      <p:sp>
        <p:nvSpPr>
          <p:cNvPr id="13" name="Rectangle 3">
            <a:extLst>
              <a:ext uri="{FF2B5EF4-FFF2-40B4-BE49-F238E27FC236}">
                <a16:creationId xmlns:a16="http://schemas.microsoft.com/office/drawing/2014/main" id="{1AFE4038-CDD0-4FCE-CF3D-63DC1665966C}"/>
              </a:ext>
            </a:extLst>
          </p:cNvPr>
          <p:cNvSpPr txBox="1">
            <a:spLocks noChangeArrowheads="1"/>
          </p:cNvSpPr>
          <p:nvPr/>
        </p:nvSpPr>
        <p:spPr>
          <a:xfrm>
            <a:off x="2133600" y="2628900"/>
            <a:ext cx="8534400" cy="16002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spcAft>
                <a:spcPct val="0"/>
              </a:spcAft>
            </a:pPr>
            <a:r>
              <a:rPr lang="en-US" dirty="0"/>
              <a:t>Topic 2:</a:t>
            </a:r>
          </a:p>
          <a:p>
            <a:pPr lvl="0" rtl="0"/>
            <a:r>
              <a:rPr lang="en-US" sz="3200" dirty="0"/>
              <a:t>Data Sourcing and Ingestion</a:t>
            </a:r>
          </a:p>
        </p:txBody>
      </p:sp>
      <p:pic>
        <p:nvPicPr>
          <p:cNvPr id="2" name="Picture 1" descr="A logo with orange and grey text&#10;&#10;Description automatically generated">
            <a:extLst>
              <a:ext uri="{FF2B5EF4-FFF2-40B4-BE49-F238E27FC236}">
                <a16:creationId xmlns:a16="http://schemas.microsoft.com/office/drawing/2014/main" id="{1C800551-9687-93A3-2ACA-1A37C590232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6" name="TextBox 5">
            <a:extLst>
              <a:ext uri="{FF2B5EF4-FFF2-40B4-BE49-F238E27FC236}">
                <a16:creationId xmlns:a16="http://schemas.microsoft.com/office/drawing/2014/main" id="{70B52648-3D17-EEF8-EF7D-4842C9C034AA}"/>
              </a:ext>
            </a:extLst>
          </p:cNvPr>
          <p:cNvSpPr txBox="1"/>
          <p:nvPr/>
        </p:nvSpPr>
        <p:spPr>
          <a:xfrm>
            <a:off x="3868738" y="4688993"/>
            <a:ext cx="4722813" cy="584775"/>
          </a:xfrm>
          <a:prstGeom prst="rect">
            <a:avLst/>
          </a:prstGeom>
          <a:noFill/>
        </p:spPr>
        <p:txBody>
          <a:bodyPr wrap="square" rtlCol="0">
            <a:spAutoFit/>
          </a:bodyPr>
          <a:lstStyle/>
          <a:p>
            <a:r>
              <a:rPr lang="en-US" sz="1600" dirty="0">
                <a:solidFill>
                  <a:schemeClr val="tx1"/>
                </a:solidFill>
              </a:rPr>
              <a:t>We will wait for 5 to 10 mins for everyone to join</a:t>
            </a:r>
          </a:p>
          <a:p>
            <a:endParaRPr lang="en-AU" sz="1600" dirty="0">
              <a:solidFill>
                <a:schemeClr val="tx1"/>
              </a:solidFill>
            </a:endParaRPr>
          </a:p>
        </p:txBody>
      </p:sp>
    </p:spTree>
    <p:extLst>
      <p:ext uri="{BB962C8B-B14F-4D97-AF65-F5344CB8AC3E}">
        <p14:creationId xmlns:p14="http://schemas.microsoft.com/office/powerpoint/2010/main" val="262305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10</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1172538"/>
            <a:ext cx="11116954" cy="5801588"/>
          </a:xfrm>
          <a:prstGeom prst="rect">
            <a:avLst/>
          </a:prstGeom>
          <a:noFill/>
        </p:spPr>
        <p:txBody>
          <a:bodyPr wrap="none" rtlCol="0">
            <a:spAutoFit/>
          </a:bodyPr>
          <a:lstStyle/>
          <a:p>
            <a:r>
              <a:rPr lang="en-AU" sz="2400" b="0" dirty="0">
                <a:solidFill>
                  <a:schemeClr val="tx2"/>
                </a:solidFill>
                <a:effectLst/>
                <a:latin typeface="Open Sans" panose="020B0606030504020204" pitchFamily="34" charset="0"/>
              </a:rPr>
              <a:t>Module 2 Lecture Covers:</a:t>
            </a:r>
          </a:p>
          <a:p>
            <a:endParaRPr lang="en-AU" sz="2400" b="0" dirty="0">
              <a:solidFill>
                <a:schemeClr val="tx2"/>
              </a:solidFill>
              <a:effectLst/>
              <a:latin typeface="Open Sans" panose="020B0606030504020204" pitchFamily="34" charset="0"/>
            </a:endParaRPr>
          </a:p>
          <a:p>
            <a:pPr lvl="1" fontAlgn="base">
              <a:buFont typeface="Arial" panose="020B0604020202020204" pitchFamily="34" charset="0"/>
              <a:buChar char="•"/>
            </a:pPr>
            <a:r>
              <a:rPr lang="en-AU" sz="2400" b="0" i="0" dirty="0">
                <a:solidFill>
                  <a:srgbClr val="4D4D4D"/>
                </a:solidFill>
                <a:effectLst/>
                <a:latin typeface="Open Sans" panose="020B0606030504020204" pitchFamily="34" charset="0"/>
              </a:rPr>
              <a:t> Different sources of data;</a:t>
            </a:r>
          </a:p>
          <a:p>
            <a:pPr lvl="1" fontAlgn="base">
              <a:buFont typeface="Arial" panose="020B0604020202020204" pitchFamily="34" charset="0"/>
              <a:buChar char="•"/>
            </a:pPr>
            <a:r>
              <a:rPr lang="en-AU" sz="2400" b="0" i="0" dirty="0">
                <a:solidFill>
                  <a:srgbClr val="4D4D4D"/>
                </a:solidFill>
                <a:effectLst/>
                <a:latin typeface="Open Sans" panose="020B0606030504020204" pitchFamily="34" charset="0"/>
              </a:rPr>
              <a:t> The varying structures of data;</a:t>
            </a:r>
          </a:p>
          <a:p>
            <a:pPr lvl="1" fontAlgn="base">
              <a:buFont typeface="Arial" panose="020B0604020202020204" pitchFamily="34" charset="0"/>
              <a:buChar char="•"/>
            </a:pPr>
            <a:r>
              <a:rPr lang="en-AU" sz="2400" b="0" i="0" dirty="0">
                <a:solidFill>
                  <a:srgbClr val="4D4D4D"/>
                </a:solidFill>
                <a:effectLst/>
                <a:latin typeface="Open Sans" panose="020B0606030504020204" pitchFamily="34" charset="0"/>
              </a:rPr>
              <a:t> The ‘data lake’ concept and its importance in a data-driven organisation;</a:t>
            </a:r>
          </a:p>
          <a:p>
            <a:pPr lvl="1" fontAlgn="base">
              <a:buFont typeface="Arial" panose="020B0604020202020204" pitchFamily="34" charset="0"/>
              <a:buChar char="•"/>
            </a:pPr>
            <a:r>
              <a:rPr lang="en-AU" sz="2400" b="0" i="0" dirty="0">
                <a:solidFill>
                  <a:srgbClr val="4D4D4D"/>
                </a:solidFill>
                <a:effectLst/>
                <a:latin typeface="Open Sans" panose="020B0606030504020204" pitchFamily="34" charset="0"/>
              </a:rPr>
              <a:t> MongoDB</a:t>
            </a:r>
          </a:p>
          <a:p>
            <a:pPr lvl="1" fontAlgn="base">
              <a:buFont typeface="Arial" panose="020B0604020202020204" pitchFamily="34" charset="0"/>
              <a:buChar char="•"/>
            </a:pPr>
            <a:endParaRPr lang="en-AU" sz="2400" dirty="0">
              <a:solidFill>
                <a:srgbClr val="4D4D4D"/>
              </a:solidFill>
              <a:latin typeface="Open Sans" panose="020B0606030504020204" pitchFamily="34" charset="0"/>
            </a:endParaRPr>
          </a:p>
          <a:p>
            <a:pPr fontAlgn="base"/>
            <a:r>
              <a:rPr lang="en-AU" sz="2400" b="0" i="0" dirty="0">
                <a:solidFill>
                  <a:schemeClr val="tx2"/>
                </a:solidFill>
                <a:effectLst/>
                <a:latin typeface="Open Sans" panose="020B0606030504020204" pitchFamily="34" charset="0"/>
              </a:rPr>
              <a:t>Module 2 Workshop Covers:</a:t>
            </a:r>
          </a:p>
          <a:p>
            <a:pPr lvl="1" indent="-342900" fontAlgn="base">
              <a:buFont typeface="Arial" panose="020B0604020202020204" pitchFamily="34" charset="0"/>
              <a:buChar char="•"/>
            </a:pPr>
            <a:r>
              <a:rPr lang="en-AU" sz="2400" dirty="0">
                <a:solidFill>
                  <a:srgbClr val="4D4D4D"/>
                </a:solidFill>
                <a:latin typeface="Open Sans" panose="020B0606030504020204" pitchFamily="34" charset="0"/>
              </a:rPr>
              <a:t>Install the MongoDB Database</a:t>
            </a:r>
          </a:p>
          <a:p>
            <a:pPr lvl="1" indent="-342900" fontAlgn="base">
              <a:buFont typeface="Arial" panose="020B0604020202020204" pitchFamily="34" charset="0"/>
              <a:buChar char="•"/>
            </a:pPr>
            <a:r>
              <a:rPr lang="en-AU" sz="2400" dirty="0">
                <a:solidFill>
                  <a:srgbClr val="4D4D4D"/>
                </a:solidFill>
                <a:latin typeface="Open Sans" panose="020B0606030504020204" pitchFamily="34" charset="0"/>
              </a:rPr>
              <a:t>Creating documents and a collection</a:t>
            </a:r>
          </a:p>
          <a:p>
            <a:br>
              <a:rPr lang="en-AU" sz="4800" dirty="0"/>
            </a:br>
            <a:br>
              <a:rPr lang="en-AU" sz="2400" b="0" i="0" dirty="0">
                <a:solidFill>
                  <a:schemeClr val="tx2"/>
                </a:solidFill>
                <a:effectLst/>
                <a:latin typeface="Open Sans" panose="020B0606030504020204" pitchFamily="34" charset="0"/>
              </a:rPr>
            </a:br>
            <a:endParaRPr lang="en-AU" sz="2400" b="0" i="0" dirty="0">
              <a:solidFill>
                <a:schemeClr val="tx2"/>
              </a:solidFill>
              <a:effectLst/>
              <a:latin typeface="Open Sans" panose="020B0606030504020204" pitchFamily="34" charset="0"/>
            </a:endParaRPr>
          </a:p>
          <a:p>
            <a:pPr lvl="1" fontAlgn="base"/>
            <a:endParaRPr lang="en-AU" sz="2400" b="0" i="0" dirty="0">
              <a:solidFill>
                <a:srgbClr val="4D4D4D"/>
              </a:solidFill>
              <a:effectLst/>
              <a:latin typeface="Open Sans" panose="020B0606030504020204" pitchFamily="34" charset="0"/>
            </a:endParaRPr>
          </a:p>
          <a:p>
            <a:endParaRPr lang="en-AU" sz="1100" dirty="0">
              <a:solidFill>
                <a:schemeClr val="tx2"/>
              </a:solidFill>
            </a:endParaRPr>
          </a:p>
        </p:txBody>
      </p:sp>
    </p:spTree>
    <p:extLst>
      <p:ext uri="{BB962C8B-B14F-4D97-AF65-F5344CB8AC3E}">
        <p14:creationId xmlns:p14="http://schemas.microsoft.com/office/powerpoint/2010/main" val="2877248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11</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1172538"/>
            <a:ext cx="5067926" cy="461665"/>
          </a:xfrm>
          <a:prstGeom prst="rect">
            <a:avLst/>
          </a:prstGeom>
          <a:noFill/>
        </p:spPr>
        <p:txBody>
          <a:bodyPr wrap="none" rtlCol="0">
            <a:spAutoFit/>
          </a:bodyPr>
          <a:lstStyle/>
          <a:p>
            <a:r>
              <a:rPr lang="en-AU" sz="2400" b="0" dirty="0">
                <a:solidFill>
                  <a:schemeClr val="tx2"/>
                </a:solidFill>
                <a:effectLst/>
                <a:latin typeface="Open Sans" panose="020B0606030504020204" pitchFamily="34" charset="0"/>
              </a:rPr>
              <a:t>Data Science—Hierarchy of Needs</a:t>
            </a:r>
            <a:endParaRPr lang="en-AU" sz="1100" dirty="0">
              <a:solidFill>
                <a:schemeClr val="tx2"/>
              </a:solidFill>
            </a:endParaRPr>
          </a:p>
        </p:txBody>
      </p:sp>
      <p:pic>
        <p:nvPicPr>
          <p:cNvPr id="8" name="Picture 7">
            <a:extLst>
              <a:ext uri="{FF2B5EF4-FFF2-40B4-BE49-F238E27FC236}">
                <a16:creationId xmlns:a16="http://schemas.microsoft.com/office/drawing/2014/main" id="{D08FFFBF-5987-3D1E-E8AE-C4AA17C68D08}"/>
              </a:ext>
            </a:extLst>
          </p:cNvPr>
          <p:cNvPicPr>
            <a:picLocks noChangeAspect="1"/>
          </p:cNvPicPr>
          <p:nvPr/>
        </p:nvPicPr>
        <p:blipFill>
          <a:blip r:embed="rId4"/>
          <a:stretch>
            <a:fillRect/>
          </a:stretch>
        </p:blipFill>
        <p:spPr>
          <a:xfrm>
            <a:off x="2667000" y="1618963"/>
            <a:ext cx="7212018" cy="4716951"/>
          </a:xfrm>
          <a:prstGeom prst="rect">
            <a:avLst/>
          </a:prstGeom>
        </p:spPr>
      </p:pic>
    </p:spTree>
    <p:extLst>
      <p:ext uri="{BB962C8B-B14F-4D97-AF65-F5344CB8AC3E}">
        <p14:creationId xmlns:p14="http://schemas.microsoft.com/office/powerpoint/2010/main" val="22530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12</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3"/>
            <a:ext cx="11249298" cy="5447645"/>
          </a:xfrm>
          <a:prstGeom prst="rect">
            <a:avLst/>
          </a:prstGeom>
          <a:noFill/>
        </p:spPr>
        <p:txBody>
          <a:bodyPr wrap="none" rtlCol="0">
            <a:spAutoFit/>
          </a:bodyPr>
          <a:lstStyle/>
          <a:p>
            <a:pPr algn="l">
              <a:lnSpc>
                <a:spcPct val="150000"/>
              </a:lnSpc>
            </a:pPr>
            <a:r>
              <a:rPr lang="en-AU" sz="2400" b="1" i="0" dirty="0">
                <a:solidFill>
                  <a:srgbClr val="0432FF"/>
                </a:solidFill>
                <a:effectLst/>
                <a:latin typeface="Söhne"/>
              </a:rPr>
              <a:t>What is Data?</a:t>
            </a:r>
            <a:endParaRPr lang="en-AU" sz="2400" b="0" i="0" dirty="0">
              <a:solidFill>
                <a:srgbClr val="0432FF"/>
              </a:solidFill>
              <a:effectLst/>
              <a:latin typeface="Söhne"/>
            </a:endParaRPr>
          </a:p>
          <a:p>
            <a:pPr algn="l">
              <a:buFont typeface="Arial" panose="020B0604020202020204" pitchFamily="34" charset="0"/>
              <a:buChar char="•"/>
            </a:pPr>
            <a:r>
              <a:rPr lang="en-AU" sz="2400" b="0" i="0" dirty="0">
                <a:solidFill>
                  <a:srgbClr val="374151"/>
                </a:solidFill>
                <a:effectLst/>
                <a:latin typeface="Söhne"/>
              </a:rPr>
              <a:t> Data is a collection of facts, figures, and statistics that can be used for analysis.</a:t>
            </a:r>
          </a:p>
          <a:p>
            <a:pPr algn="l">
              <a:buFont typeface="Arial" panose="020B0604020202020204" pitchFamily="34" charset="0"/>
              <a:buChar char="•"/>
            </a:pPr>
            <a:r>
              <a:rPr lang="en-AU" sz="2400" b="0" i="0" dirty="0">
                <a:solidFill>
                  <a:srgbClr val="374151"/>
                </a:solidFill>
                <a:effectLst/>
                <a:latin typeface="Söhne"/>
              </a:rPr>
              <a:t> The accuracy and quality of decision-making processes often rely on the source of data.</a:t>
            </a:r>
          </a:p>
          <a:p>
            <a:pPr algn="l">
              <a:lnSpc>
                <a:spcPct val="150000"/>
              </a:lnSpc>
            </a:pPr>
            <a:endParaRPr lang="en-AU" sz="2400" b="1" i="0" dirty="0">
              <a:solidFill>
                <a:srgbClr val="0432FF"/>
              </a:solidFill>
              <a:effectLst/>
              <a:latin typeface="Söhne"/>
            </a:endParaRPr>
          </a:p>
          <a:p>
            <a:pPr algn="l">
              <a:lnSpc>
                <a:spcPct val="150000"/>
              </a:lnSpc>
            </a:pPr>
            <a:r>
              <a:rPr lang="en-AU" sz="2400" b="1" i="0" dirty="0">
                <a:solidFill>
                  <a:srgbClr val="0432FF"/>
                </a:solidFill>
                <a:effectLst/>
                <a:latin typeface="Söhne"/>
              </a:rPr>
              <a:t>Types of Data</a:t>
            </a:r>
            <a:endParaRPr lang="en-AU" sz="2400" b="0" i="0" dirty="0">
              <a:solidFill>
                <a:srgbClr val="0432FF"/>
              </a:solidFill>
              <a:effectLst/>
              <a:latin typeface="Söhne"/>
            </a:endParaRPr>
          </a:p>
          <a:p>
            <a:pPr algn="l">
              <a:buFont typeface="Arial" panose="020B0604020202020204" pitchFamily="34" charset="0"/>
              <a:buChar char="•"/>
            </a:pPr>
            <a:r>
              <a:rPr lang="en-AU" sz="2400" b="1" i="0" dirty="0">
                <a:solidFill>
                  <a:srgbClr val="374151"/>
                </a:solidFill>
                <a:effectLst/>
                <a:latin typeface="Söhne"/>
              </a:rPr>
              <a:t> Primary Data</a:t>
            </a:r>
            <a:r>
              <a:rPr lang="en-AU" sz="2400" b="0" i="0" dirty="0">
                <a:solidFill>
                  <a:srgbClr val="374151"/>
                </a:solidFill>
                <a:effectLst/>
                <a:latin typeface="Söhne"/>
              </a:rPr>
              <a:t>: Collected first-hand for a specific purpose.</a:t>
            </a:r>
          </a:p>
          <a:p>
            <a:pPr marL="742950" lvl="1" indent="-285750" algn="l">
              <a:buFont typeface="Arial" panose="020B0604020202020204" pitchFamily="34" charset="0"/>
              <a:buChar char="•"/>
            </a:pPr>
            <a:r>
              <a:rPr lang="en-AU" sz="2400" b="0" i="1" dirty="0">
                <a:solidFill>
                  <a:srgbClr val="374151"/>
                </a:solidFill>
                <a:effectLst/>
                <a:latin typeface="Söhne"/>
              </a:rPr>
              <a:t>Examples</a:t>
            </a:r>
            <a:r>
              <a:rPr lang="en-AU" sz="2400" b="0" i="0" dirty="0">
                <a:solidFill>
                  <a:srgbClr val="374151"/>
                </a:solidFill>
                <a:effectLst/>
                <a:latin typeface="Söhne"/>
              </a:rPr>
              <a:t>: Surveys, Interviews, Experiments</a:t>
            </a:r>
          </a:p>
          <a:p>
            <a:pPr marL="742950" lvl="1" indent="-285750" algn="l">
              <a:buFont typeface="Arial" panose="020B0604020202020204" pitchFamily="34" charset="0"/>
              <a:buChar char="•"/>
            </a:pPr>
            <a:r>
              <a:rPr lang="en-AU" sz="2400" b="1" i="0" dirty="0">
                <a:solidFill>
                  <a:srgbClr val="374151"/>
                </a:solidFill>
                <a:effectLst/>
                <a:latin typeface="Söhne"/>
              </a:rPr>
              <a:t>Advantages</a:t>
            </a:r>
            <a:r>
              <a:rPr lang="en-AU" sz="2400" b="0" i="0" dirty="0">
                <a:solidFill>
                  <a:srgbClr val="374151"/>
                </a:solidFill>
                <a:effectLst/>
                <a:latin typeface="Söhne"/>
              </a:rPr>
              <a:t>: Specific to your purpose, up-to-date, reliable.</a:t>
            </a:r>
          </a:p>
          <a:p>
            <a:pPr marL="742950" lvl="1" indent="-285750" algn="l">
              <a:buFont typeface="Arial" panose="020B0604020202020204" pitchFamily="34" charset="0"/>
              <a:buChar char="•"/>
            </a:pPr>
            <a:r>
              <a:rPr lang="en-AU" sz="2400" b="1" i="0" dirty="0">
                <a:solidFill>
                  <a:srgbClr val="374151"/>
                </a:solidFill>
                <a:effectLst/>
                <a:latin typeface="Söhne"/>
              </a:rPr>
              <a:t>Disadvantages</a:t>
            </a:r>
            <a:r>
              <a:rPr lang="en-AU" sz="2400" b="0" i="0" dirty="0">
                <a:solidFill>
                  <a:srgbClr val="374151"/>
                </a:solidFill>
                <a:effectLst/>
                <a:latin typeface="Söhne"/>
              </a:rPr>
              <a:t>: Time-consuming, often more expensive.</a:t>
            </a:r>
          </a:p>
          <a:p>
            <a:pPr algn="l">
              <a:buFont typeface="Arial" panose="020B0604020202020204" pitchFamily="34" charset="0"/>
              <a:buChar char="•"/>
            </a:pPr>
            <a:r>
              <a:rPr lang="en-AU" sz="2400" b="1" i="0" dirty="0">
                <a:solidFill>
                  <a:srgbClr val="374151"/>
                </a:solidFill>
                <a:effectLst/>
                <a:latin typeface="Söhne"/>
              </a:rPr>
              <a:t> Secondary Data</a:t>
            </a:r>
            <a:r>
              <a:rPr lang="en-AU" sz="2400" b="0" i="0" dirty="0">
                <a:solidFill>
                  <a:srgbClr val="374151"/>
                </a:solidFill>
                <a:effectLst/>
                <a:latin typeface="Söhne"/>
              </a:rPr>
              <a:t>: Data collected by someone else, for another purpose.</a:t>
            </a:r>
          </a:p>
          <a:p>
            <a:pPr marL="742950" lvl="1" indent="-285750" algn="l">
              <a:buFont typeface="Arial" panose="020B0604020202020204" pitchFamily="34" charset="0"/>
              <a:buChar char="•"/>
            </a:pPr>
            <a:r>
              <a:rPr lang="en-AU" sz="2400" b="0" i="1" dirty="0">
                <a:solidFill>
                  <a:srgbClr val="374151"/>
                </a:solidFill>
                <a:effectLst/>
                <a:latin typeface="Söhne"/>
              </a:rPr>
              <a:t>Examples</a:t>
            </a:r>
            <a:r>
              <a:rPr lang="en-AU" sz="2400" b="0" i="0" dirty="0">
                <a:solidFill>
                  <a:srgbClr val="374151"/>
                </a:solidFill>
                <a:effectLst/>
                <a:latin typeface="Söhne"/>
              </a:rPr>
              <a:t>: Census data, archived research, databases.</a:t>
            </a:r>
          </a:p>
          <a:p>
            <a:pPr marL="742950" lvl="1" indent="-285750" algn="l">
              <a:buFont typeface="Arial" panose="020B0604020202020204" pitchFamily="34" charset="0"/>
              <a:buChar char="•"/>
            </a:pPr>
            <a:r>
              <a:rPr lang="en-AU" sz="2400" b="1" i="0" dirty="0">
                <a:solidFill>
                  <a:srgbClr val="374151"/>
                </a:solidFill>
                <a:effectLst/>
                <a:latin typeface="Söhne"/>
              </a:rPr>
              <a:t>Advantages</a:t>
            </a:r>
            <a:r>
              <a:rPr lang="en-AU" sz="2400" b="0" i="0" dirty="0">
                <a:solidFill>
                  <a:srgbClr val="374151"/>
                </a:solidFill>
                <a:effectLst/>
                <a:latin typeface="Söhne"/>
              </a:rPr>
              <a:t>: Easily accessible, cost-effective.</a:t>
            </a:r>
          </a:p>
          <a:p>
            <a:pPr marL="742950" lvl="1" indent="-285750" algn="l">
              <a:buFont typeface="Arial" panose="020B0604020202020204" pitchFamily="34" charset="0"/>
              <a:buChar char="•"/>
            </a:pPr>
            <a:r>
              <a:rPr lang="en-AU" sz="2400" b="1" i="0" dirty="0">
                <a:solidFill>
                  <a:srgbClr val="374151"/>
                </a:solidFill>
                <a:effectLst/>
                <a:latin typeface="Söhne"/>
              </a:rPr>
              <a:t>Disadvantages</a:t>
            </a:r>
            <a:r>
              <a:rPr lang="en-AU" sz="2400" b="0" i="0" dirty="0">
                <a:solidFill>
                  <a:srgbClr val="374151"/>
                </a:solidFill>
                <a:effectLst/>
                <a:latin typeface="Söhne"/>
              </a:rPr>
              <a:t>: Not specific to your needs, might be outdated.</a:t>
            </a:r>
          </a:p>
        </p:txBody>
      </p:sp>
    </p:spTree>
    <p:extLst>
      <p:ext uri="{BB962C8B-B14F-4D97-AF65-F5344CB8AC3E}">
        <p14:creationId xmlns:p14="http://schemas.microsoft.com/office/powerpoint/2010/main" val="264476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13</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2"/>
            <a:ext cx="6273800" cy="4201150"/>
          </a:xfrm>
          <a:prstGeom prst="rect">
            <a:avLst/>
          </a:prstGeom>
          <a:noFill/>
        </p:spPr>
        <p:txBody>
          <a:bodyPr wrap="square" rtlCol="0">
            <a:spAutoFit/>
          </a:bodyPr>
          <a:lstStyle/>
          <a:p>
            <a:pPr algn="l">
              <a:spcAft>
                <a:spcPts val="600"/>
              </a:spcAft>
            </a:pPr>
            <a:r>
              <a:rPr lang="en-AU" sz="2200" b="1" i="0" dirty="0">
                <a:solidFill>
                  <a:srgbClr val="0432FF"/>
                </a:solidFill>
                <a:effectLst/>
                <a:latin typeface="Söhne"/>
              </a:rPr>
              <a:t>Various Sources of Data</a:t>
            </a:r>
            <a:endParaRPr lang="en-AU" sz="2200" b="0" i="0" dirty="0">
              <a:solidFill>
                <a:srgbClr val="0432FF"/>
              </a:solidFill>
              <a:effectLst/>
              <a:latin typeface="Söhne"/>
            </a:endParaRPr>
          </a:p>
          <a:p>
            <a:pPr>
              <a:spcAft>
                <a:spcPts val="600"/>
              </a:spcAft>
              <a:buFont typeface="Arial" panose="020B0604020202020204" pitchFamily="34" charset="0"/>
              <a:buChar char="•"/>
            </a:pPr>
            <a:r>
              <a:rPr lang="en-AU" sz="2200" b="1" i="0" dirty="0">
                <a:solidFill>
                  <a:srgbClr val="374151"/>
                </a:solidFill>
                <a:effectLst/>
                <a:latin typeface="Söhne"/>
              </a:rPr>
              <a:t> Internal Sources</a:t>
            </a:r>
            <a:r>
              <a:rPr lang="en-AU" sz="2200" b="0" i="0" dirty="0">
                <a:solidFill>
                  <a:srgbClr val="374151"/>
                </a:solidFill>
                <a:effectLst/>
                <a:latin typeface="Söhne"/>
              </a:rPr>
              <a:t>: Originates within the organisation or individual's domain. </a:t>
            </a:r>
            <a:r>
              <a:rPr lang="en-AU" sz="2200" dirty="0">
                <a:solidFill>
                  <a:srgbClr val="374151"/>
                </a:solidFill>
                <a:latin typeface="Söhne"/>
              </a:rPr>
              <a:t>covering areas such as operations, maintenance, personnel, and finance. </a:t>
            </a:r>
          </a:p>
          <a:p>
            <a:pPr>
              <a:spcAft>
                <a:spcPts val="600"/>
              </a:spcAft>
              <a:buFont typeface="Arial" panose="020B0604020202020204" pitchFamily="34" charset="0"/>
              <a:buChar char="•"/>
            </a:pPr>
            <a:r>
              <a:rPr lang="en-AU" sz="2200" b="0" i="1" dirty="0">
                <a:solidFill>
                  <a:srgbClr val="374151"/>
                </a:solidFill>
                <a:effectLst/>
                <a:latin typeface="Söhne"/>
              </a:rPr>
              <a:t> Examples</a:t>
            </a:r>
            <a:r>
              <a:rPr lang="en-AU" sz="2200" b="0" i="0" dirty="0">
                <a:solidFill>
                  <a:srgbClr val="374151"/>
                </a:solidFill>
                <a:effectLst/>
                <a:latin typeface="Söhne"/>
              </a:rPr>
              <a:t>: Sales reports, feedback forms, company databases.</a:t>
            </a:r>
          </a:p>
          <a:p>
            <a:pPr marL="742950" lvl="1" indent="-285750" algn="l">
              <a:spcAft>
                <a:spcPts val="600"/>
              </a:spcAft>
              <a:buFont typeface="Arial" panose="020B0604020202020204" pitchFamily="34" charset="0"/>
              <a:buChar char="•"/>
            </a:pPr>
            <a:endParaRPr lang="en-AU" sz="2200" b="0" i="0" dirty="0">
              <a:solidFill>
                <a:srgbClr val="374151"/>
              </a:solidFill>
              <a:effectLst/>
              <a:latin typeface="Söhne"/>
            </a:endParaRPr>
          </a:p>
          <a:p>
            <a:pPr algn="l">
              <a:spcAft>
                <a:spcPts val="600"/>
              </a:spcAft>
              <a:buFont typeface="Arial" panose="020B0604020202020204" pitchFamily="34" charset="0"/>
              <a:buChar char="•"/>
            </a:pPr>
            <a:r>
              <a:rPr lang="en-AU" sz="2200" b="1" i="0" dirty="0">
                <a:solidFill>
                  <a:srgbClr val="374151"/>
                </a:solidFill>
                <a:effectLst/>
                <a:latin typeface="Söhne"/>
              </a:rPr>
              <a:t> External Sources</a:t>
            </a:r>
            <a:r>
              <a:rPr lang="en-AU" sz="2200" b="0" i="0" dirty="0">
                <a:solidFill>
                  <a:srgbClr val="374151"/>
                </a:solidFill>
                <a:effectLst/>
                <a:latin typeface="Söhne"/>
              </a:rPr>
              <a:t>: Comes from outside the organisation or individual's domain.</a:t>
            </a:r>
          </a:p>
          <a:p>
            <a:pPr marL="742950" lvl="1" indent="-285750" algn="l">
              <a:spcAft>
                <a:spcPts val="600"/>
              </a:spcAft>
              <a:buFont typeface="Arial" panose="020B0604020202020204" pitchFamily="34" charset="0"/>
              <a:buChar char="•"/>
            </a:pPr>
            <a:r>
              <a:rPr lang="en-AU" sz="2200" b="0" i="1" dirty="0">
                <a:solidFill>
                  <a:srgbClr val="374151"/>
                </a:solidFill>
                <a:effectLst/>
                <a:latin typeface="Söhne"/>
              </a:rPr>
              <a:t>Examples</a:t>
            </a:r>
            <a:r>
              <a:rPr lang="en-AU" sz="2200" b="0" i="0" dirty="0">
                <a:solidFill>
                  <a:srgbClr val="374151"/>
                </a:solidFill>
                <a:effectLst/>
                <a:latin typeface="Söhne"/>
              </a:rPr>
              <a:t>: Government reports, market research agencies, publications.</a:t>
            </a:r>
          </a:p>
        </p:txBody>
      </p:sp>
      <p:pic>
        <p:nvPicPr>
          <p:cNvPr id="8" name="Picture 7">
            <a:extLst>
              <a:ext uri="{FF2B5EF4-FFF2-40B4-BE49-F238E27FC236}">
                <a16:creationId xmlns:a16="http://schemas.microsoft.com/office/drawing/2014/main" id="{A44EA54D-B104-F381-F8BE-292D915B62D6}"/>
              </a:ext>
            </a:extLst>
          </p:cNvPr>
          <p:cNvPicPr>
            <a:picLocks noChangeAspect="1"/>
          </p:cNvPicPr>
          <p:nvPr/>
        </p:nvPicPr>
        <p:blipFill>
          <a:blip r:embed="rId4"/>
          <a:stretch>
            <a:fillRect/>
          </a:stretch>
        </p:blipFill>
        <p:spPr>
          <a:xfrm>
            <a:off x="5881778" y="2923220"/>
            <a:ext cx="5980022" cy="3389745"/>
          </a:xfrm>
          <a:prstGeom prst="rect">
            <a:avLst/>
          </a:prstGeom>
        </p:spPr>
      </p:pic>
    </p:spTree>
    <p:extLst>
      <p:ext uri="{BB962C8B-B14F-4D97-AF65-F5344CB8AC3E}">
        <p14:creationId xmlns:p14="http://schemas.microsoft.com/office/powerpoint/2010/main" val="76327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14</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2"/>
            <a:ext cx="9550400" cy="5093702"/>
          </a:xfrm>
          <a:prstGeom prst="rect">
            <a:avLst/>
          </a:prstGeom>
          <a:noFill/>
        </p:spPr>
        <p:txBody>
          <a:bodyPr wrap="square" rtlCol="0">
            <a:spAutoFit/>
          </a:bodyPr>
          <a:lstStyle/>
          <a:p>
            <a:pPr algn="l">
              <a:spcAft>
                <a:spcPts val="600"/>
              </a:spcAft>
            </a:pPr>
            <a:r>
              <a:rPr lang="en-AU" sz="2200" b="1" i="0" dirty="0">
                <a:solidFill>
                  <a:srgbClr val="0432FF"/>
                </a:solidFill>
                <a:effectLst/>
                <a:latin typeface="Söhne"/>
              </a:rPr>
              <a:t>Various Sources of Data</a:t>
            </a:r>
            <a:endParaRPr lang="en-AU" sz="2200" b="0" i="0" dirty="0">
              <a:solidFill>
                <a:srgbClr val="0432FF"/>
              </a:solidFill>
              <a:effectLst/>
              <a:latin typeface="Söhne"/>
            </a:endParaRPr>
          </a:p>
          <a:p>
            <a:pPr>
              <a:spcAft>
                <a:spcPts val="600"/>
              </a:spcAft>
            </a:pPr>
            <a:r>
              <a:rPr lang="en-AU" sz="2800" b="1" dirty="0">
                <a:solidFill>
                  <a:srgbClr val="374151"/>
                </a:solidFill>
                <a:latin typeface="Söhne"/>
              </a:rPr>
              <a:t>Internal or External?</a:t>
            </a:r>
          </a:p>
          <a:p>
            <a:pPr marL="457200" indent="-457200">
              <a:spcAft>
                <a:spcPts val="600"/>
              </a:spcAft>
              <a:buFont typeface="+mj-lt"/>
              <a:buAutoNum type="arabicPeriod"/>
            </a:pPr>
            <a:r>
              <a:rPr lang="en-AU" sz="2200" b="0" i="0" dirty="0">
                <a:solidFill>
                  <a:srgbClr val="374151"/>
                </a:solidFill>
                <a:effectLst/>
                <a:latin typeface="Söhne"/>
              </a:rPr>
              <a:t>Company's Monthly Sales Report</a:t>
            </a:r>
          </a:p>
          <a:p>
            <a:pPr marL="457200" indent="-457200">
              <a:spcAft>
                <a:spcPts val="600"/>
              </a:spcAft>
              <a:buFont typeface="+mj-lt"/>
              <a:buAutoNum type="arabicPeriod"/>
            </a:pPr>
            <a:r>
              <a:rPr lang="en-AU" sz="2200" b="0" i="0" dirty="0">
                <a:solidFill>
                  <a:srgbClr val="374151"/>
                </a:solidFill>
                <a:effectLst/>
                <a:latin typeface="Söhne"/>
              </a:rPr>
              <a:t>Government's Annual Employment Statistics</a:t>
            </a:r>
          </a:p>
          <a:p>
            <a:pPr marL="457200" indent="-457200">
              <a:spcAft>
                <a:spcPts val="600"/>
              </a:spcAft>
              <a:buFont typeface="+mj-lt"/>
              <a:buAutoNum type="arabicPeriod"/>
            </a:pPr>
            <a:r>
              <a:rPr lang="en-AU" sz="2200" b="0" i="0" dirty="0">
                <a:solidFill>
                  <a:srgbClr val="374151"/>
                </a:solidFill>
                <a:effectLst/>
                <a:latin typeface="Söhne"/>
              </a:rPr>
              <a:t>Customer Feedback Form on a New Product</a:t>
            </a:r>
          </a:p>
          <a:p>
            <a:pPr marL="457200" indent="-457200">
              <a:spcAft>
                <a:spcPts val="600"/>
              </a:spcAft>
              <a:buFont typeface="+mj-lt"/>
              <a:buAutoNum type="arabicPeriod"/>
            </a:pPr>
            <a:r>
              <a:rPr lang="en-AU" sz="2200" b="0" i="0" dirty="0">
                <a:solidFill>
                  <a:srgbClr val="374151"/>
                </a:solidFill>
                <a:effectLst/>
                <a:latin typeface="Söhne"/>
              </a:rPr>
              <a:t>Research Study Published by an Independent Market Research Firm</a:t>
            </a:r>
          </a:p>
          <a:p>
            <a:pPr marL="457200" indent="-457200">
              <a:spcAft>
                <a:spcPts val="600"/>
              </a:spcAft>
              <a:buFont typeface="+mj-lt"/>
              <a:buAutoNum type="arabicPeriod"/>
            </a:pPr>
            <a:r>
              <a:rPr lang="en-AU" sz="2200" b="0" i="0" dirty="0">
                <a:solidFill>
                  <a:srgbClr val="374151"/>
                </a:solidFill>
                <a:effectLst/>
                <a:latin typeface="Söhne"/>
              </a:rPr>
              <a:t>Inventory Records of a Retail Store</a:t>
            </a:r>
          </a:p>
          <a:p>
            <a:pPr marL="457200" indent="-457200">
              <a:spcAft>
                <a:spcPts val="600"/>
              </a:spcAft>
              <a:buFont typeface="+mj-lt"/>
              <a:buAutoNum type="arabicPeriod"/>
            </a:pPr>
            <a:r>
              <a:rPr lang="en-AU" sz="2200" b="0" i="0" dirty="0">
                <a:solidFill>
                  <a:srgbClr val="374151"/>
                </a:solidFill>
                <a:effectLst/>
                <a:latin typeface="Söhne"/>
              </a:rPr>
              <a:t>A Competitor's Marketing Strategy Obtained from Industry Conferences</a:t>
            </a:r>
          </a:p>
          <a:p>
            <a:pPr marL="457200" indent="-457200">
              <a:spcAft>
                <a:spcPts val="600"/>
              </a:spcAft>
              <a:buFont typeface="+mj-lt"/>
              <a:buAutoNum type="arabicPeriod"/>
            </a:pPr>
            <a:r>
              <a:rPr lang="en-AU" sz="2200" b="0" i="0" dirty="0">
                <a:solidFill>
                  <a:srgbClr val="374151"/>
                </a:solidFill>
                <a:effectLst/>
                <a:latin typeface="Söhne"/>
              </a:rPr>
              <a:t>Employee Satisfaction Survey Results</a:t>
            </a:r>
          </a:p>
          <a:p>
            <a:pPr marL="457200" indent="-457200">
              <a:spcAft>
                <a:spcPts val="600"/>
              </a:spcAft>
              <a:buFont typeface="+mj-lt"/>
              <a:buAutoNum type="arabicPeriod"/>
            </a:pPr>
            <a:r>
              <a:rPr lang="en-AU" sz="2200" b="0" i="0" dirty="0">
                <a:solidFill>
                  <a:srgbClr val="374151"/>
                </a:solidFill>
                <a:effectLst/>
                <a:latin typeface="Söhne"/>
              </a:rPr>
              <a:t>Data from a Publicly Available Database on Global Climate Changes</a:t>
            </a:r>
          </a:p>
          <a:p>
            <a:pPr marL="457200" indent="-457200">
              <a:spcAft>
                <a:spcPts val="600"/>
              </a:spcAft>
              <a:buFont typeface="+mj-lt"/>
              <a:buAutoNum type="arabicPeriod"/>
            </a:pPr>
            <a:r>
              <a:rPr lang="en-AU" sz="2200" b="0" i="0" dirty="0">
                <a:solidFill>
                  <a:srgbClr val="374151"/>
                </a:solidFill>
                <a:effectLst/>
                <a:latin typeface="Söhne"/>
              </a:rPr>
              <a:t>A Company’s Audit Report</a:t>
            </a:r>
          </a:p>
          <a:p>
            <a:pPr marL="457200" indent="-457200">
              <a:spcAft>
                <a:spcPts val="600"/>
              </a:spcAft>
              <a:buFont typeface="+mj-lt"/>
              <a:buAutoNum type="arabicPeriod"/>
            </a:pPr>
            <a:r>
              <a:rPr lang="en-AU" sz="2200" b="0" i="0" dirty="0">
                <a:solidFill>
                  <a:srgbClr val="374151"/>
                </a:solidFill>
                <a:effectLst/>
                <a:latin typeface="Söhne"/>
              </a:rPr>
              <a:t>Financial Data Published in a Newspaper about the Top Performing Companies</a:t>
            </a:r>
          </a:p>
        </p:txBody>
      </p:sp>
    </p:spTree>
    <p:extLst>
      <p:ext uri="{BB962C8B-B14F-4D97-AF65-F5344CB8AC3E}">
        <p14:creationId xmlns:p14="http://schemas.microsoft.com/office/powerpoint/2010/main" val="3712155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15</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2"/>
            <a:ext cx="11353800" cy="5001369"/>
          </a:xfrm>
          <a:prstGeom prst="rect">
            <a:avLst/>
          </a:prstGeom>
          <a:noFill/>
        </p:spPr>
        <p:txBody>
          <a:bodyPr wrap="square" rtlCol="0">
            <a:spAutoFit/>
          </a:bodyPr>
          <a:lstStyle/>
          <a:p>
            <a:pPr algn="l">
              <a:spcAft>
                <a:spcPts val="600"/>
              </a:spcAft>
            </a:pPr>
            <a:r>
              <a:rPr lang="en-AU" sz="2200" b="1" i="0" dirty="0">
                <a:solidFill>
                  <a:srgbClr val="0432FF"/>
                </a:solidFill>
                <a:effectLst/>
                <a:latin typeface="Söhne"/>
              </a:rPr>
              <a:t>Various Sources of Data</a:t>
            </a:r>
            <a:endParaRPr lang="en-AU" sz="2200" b="0" i="0" dirty="0">
              <a:solidFill>
                <a:srgbClr val="374151"/>
              </a:solidFill>
              <a:effectLst/>
              <a:latin typeface="Söhne"/>
            </a:endParaRPr>
          </a:p>
          <a:p>
            <a:pPr algn="l">
              <a:spcAft>
                <a:spcPts val="600"/>
              </a:spcAft>
              <a:buFont typeface="Arial" panose="020B0604020202020204" pitchFamily="34" charset="0"/>
              <a:buChar char="•"/>
            </a:pPr>
            <a:r>
              <a:rPr lang="en-AU" sz="2200" b="1" i="0" dirty="0">
                <a:solidFill>
                  <a:srgbClr val="374151"/>
                </a:solidFill>
                <a:effectLst/>
                <a:latin typeface="Söhne"/>
              </a:rPr>
              <a:t> Printed Sources</a:t>
            </a:r>
            <a:r>
              <a:rPr lang="en-AU" sz="2200" b="0" i="0" dirty="0">
                <a:solidFill>
                  <a:srgbClr val="374151"/>
                </a:solidFill>
                <a:effectLst/>
                <a:latin typeface="Söhne"/>
              </a:rPr>
              <a:t>: Available in physical, printed form.</a:t>
            </a:r>
          </a:p>
          <a:p>
            <a:pPr marL="742950" lvl="1" indent="-285750" algn="l">
              <a:spcAft>
                <a:spcPts val="600"/>
              </a:spcAft>
              <a:buFont typeface="Arial" panose="020B0604020202020204" pitchFamily="34" charset="0"/>
              <a:buChar char="•"/>
            </a:pPr>
            <a:r>
              <a:rPr lang="en-AU" sz="2200" b="0" i="1" dirty="0">
                <a:solidFill>
                  <a:srgbClr val="374151"/>
                </a:solidFill>
                <a:effectLst/>
                <a:latin typeface="Söhne"/>
              </a:rPr>
              <a:t>Examples</a:t>
            </a:r>
            <a:r>
              <a:rPr lang="en-AU" sz="2200" b="0" i="0" dirty="0">
                <a:solidFill>
                  <a:srgbClr val="374151"/>
                </a:solidFill>
                <a:effectLst/>
                <a:latin typeface="Söhne"/>
              </a:rPr>
              <a:t>: Books, newspapers, magazines.</a:t>
            </a:r>
          </a:p>
          <a:p>
            <a:pPr marL="742950" lvl="1" indent="-285750" algn="l">
              <a:spcAft>
                <a:spcPts val="600"/>
              </a:spcAft>
              <a:buFont typeface="Arial" panose="020B0604020202020204" pitchFamily="34" charset="0"/>
              <a:buChar char="•"/>
            </a:pPr>
            <a:endParaRPr lang="en-AU" sz="2200" b="0" i="0" dirty="0">
              <a:solidFill>
                <a:srgbClr val="374151"/>
              </a:solidFill>
              <a:effectLst/>
              <a:latin typeface="Söhne"/>
            </a:endParaRPr>
          </a:p>
          <a:p>
            <a:pPr algn="l">
              <a:spcAft>
                <a:spcPts val="600"/>
              </a:spcAft>
              <a:buFont typeface="Arial" panose="020B0604020202020204" pitchFamily="34" charset="0"/>
              <a:buChar char="•"/>
            </a:pPr>
            <a:r>
              <a:rPr lang="en-AU" sz="2200" b="1" i="0" dirty="0">
                <a:solidFill>
                  <a:srgbClr val="374151"/>
                </a:solidFill>
                <a:effectLst/>
                <a:latin typeface="Söhne"/>
              </a:rPr>
              <a:t> Electronic Sources</a:t>
            </a:r>
            <a:r>
              <a:rPr lang="en-AU" sz="2200" b="0" i="0" dirty="0">
                <a:solidFill>
                  <a:srgbClr val="374151"/>
                </a:solidFill>
                <a:effectLst/>
                <a:latin typeface="Söhne"/>
              </a:rPr>
              <a:t>: Found digitally, usually online.</a:t>
            </a:r>
          </a:p>
          <a:p>
            <a:pPr marL="742950" lvl="1" indent="-285750" algn="l">
              <a:spcAft>
                <a:spcPts val="600"/>
              </a:spcAft>
              <a:buFont typeface="Arial" panose="020B0604020202020204" pitchFamily="34" charset="0"/>
              <a:buChar char="•"/>
            </a:pPr>
            <a:r>
              <a:rPr lang="en-AU" sz="2200" b="0" i="1" dirty="0">
                <a:solidFill>
                  <a:srgbClr val="374151"/>
                </a:solidFill>
                <a:effectLst/>
                <a:latin typeface="Söhne"/>
              </a:rPr>
              <a:t>Examples</a:t>
            </a:r>
            <a:r>
              <a:rPr lang="en-AU" sz="2200" b="0" i="0" dirty="0">
                <a:solidFill>
                  <a:srgbClr val="374151"/>
                </a:solidFill>
                <a:effectLst/>
                <a:latin typeface="Söhne"/>
              </a:rPr>
              <a:t>: Websites, online databases, e-books.</a:t>
            </a:r>
          </a:p>
          <a:p>
            <a:pPr marL="742950" lvl="1" indent="-285750" algn="l">
              <a:spcAft>
                <a:spcPts val="600"/>
              </a:spcAft>
              <a:buFont typeface="Arial" panose="020B0604020202020204" pitchFamily="34" charset="0"/>
              <a:buChar char="•"/>
            </a:pPr>
            <a:endParaRPr lang="en-AU" sz="2200" b="0" i="0" dirty="0">
              <a:solidFill>
                <a:srgbClr val="374151"/>
              </a:solidFill>
              <a:effectLst/>
              <a:latin typeface="Söhne"/>
            </a:endParaRPr>
          </a:p>
          <a:p>
            <a:pPr algn="l">
              <a:spcAft>
                <a:spcPts val="600"/>
              </a:spcAft>
              <a:buFont typeface="Arial" panose="020B0604020202020204" pitchFamily="34" charset="0"/>
              <a:buChar char="•"/>
            </a:pPr>
            <a:r>
              <a:rPr lang="en-AU" sz="2200" b="1" i="0" dirty="0">
                <a:solidFill>
                  <a:srgbClr val="374151"/>
                </a:solidFill>
                <a:effectLst/>
                <a:latin typeface="Söhne"/>
              </a:rPr>
              <a:t> Experimental Data</a:t>
            </a:r>
            <a:r>
              <a:rPr lang="en-AU" sz="2200" b="0" i="0" dirty="0">
                <a:solidFill>
                  <a:srgbClr val="374151"/>
                </a:solidFill>
                <a:effectLst/>
                <a:latin typeface="Söhne"/>
              </a:rPr>
              <a:t>: Obtained through scientific or laboratory experiments.</a:t>
            </a:r>
          </a:p>
          <a:p>
            <a:pPr marL="742950" lvl="1" indent="-285750" algn="l">
              <a:spcAft>
                <a:spcPts val="600"/>
              </a:spcAft>
              <a:buFont typeface="Arial" panose="020B0604020202020204" pitchFamily="34" charset="0"/>
              <a:buChar char="•"/>
            </a:pPr>
            <a:r>
              <a:rPr lang="en-AU" sz="2200" b="0" i="1" dirty="0">
                <a:solidFill>
                  <a:srgbClr val="374151"/>
                </a:solidFill>
                <a:effectLst/>
                <a:latin typeface="Söhne"/>
              </a:rPr>
              <a:t>Examples</a:t>
            </a:r>
            <a:r>
              <a:rPr lang="en-AU" sz="2200" b="0" i="0" dirty="0">
                <a:solidFill>
                  <a:srgbClr val="374151"/>
                </a:solidFill>
                <a:effectLst/>
                <a:latin typeface="Söhne"/>
              </a:rPr>
              <a:t>: Clinical trials, lab results.</a:t>
            </a:r>
          </a:p>
          <a:p>
            <a:pPr marL="742950" lvl="1" indent="-285750" algn="l">
              <a:spcAft>
                <a:spcPts val="600"/>
              </a:spcAft>
              <a:buFont typeface="Arial" panose="020B0604020202020204" pitchFamily="34" charset="0"/>
              <a:buChar char="•"/>
            </a:pPr>
            <a:endParaRPr lang="en-AU" sz="2200" b="0" i="0" dirty="0">
              <a:solidFill>
                <a:srgbClr val="374151"/>
              </a:solidFill>
              <a:effectLst/>
              <a:latin typeface="Söhne"/>
            </a:endParaRPr>
          </a:p>
          <a:p>
            <a:pPr algn="l">
              <a:spcAft>
                <a:spcPts val="600"/>
              </a:spcAft>
              <a:buFont typeface="Arial" panose="020B0604020202020204" pitchFamily="34" charset="0"/>
              <a:buChar char="•"/>
            </a:pPr>
            <a:r>
              <a:rPr lang="en-AU" sz="2200" b="1" i="0" dirty="0">
                <a:solidFill>
                  <a:srgbClr val="374151"/>
                </a:solidFill>
                <a:effectLst/>
                <a:latin typeface="Söhne"/>
              </a:rPr>
              <a:t> Observational Data</a:t>
            </a:r>
            <a:r>
              <a:rPr lang="en-AU" sz="2200" b="0" i="0" dirty="0">
                <a:solidFill>
                  <a:srgbClr val="374151"/>
                </a:solidFill>
                <a:effectLst/>
                <a:latin typeface="Söhne"/>
              </a:rPr>
              <a:t>: Collected by observing phenomena as they occur.</a:t>
            </a:r>
          </a:p>
          <a:p>
            <a:pPr marL="742950" lvl="1" indent="-285750" algn="l">
              <a:spcAft>
                <a:spcPts val="600"/>
              </a:spcAft>
              <a:buFont typeface="Arial" panose="020B0604020202020204" pitchFamily="34" charset="0"/>
              <a:buChar char="•"/>
            </a:pPr>
            <a:r>
              <a:rPr lang="en-AU" sz="2200" b="0" i="1" dirty="0">
                <a:solidFill>
                  <a:srgbClr val="374151"/>
                </a:solidFill>
                <a:effectLst/>
                <a:latin typeface="Söhne"/>
              </a:rPr>
              <a:t>Examples</a:t>
            </a:r>
            <a:r>
              <a:rPr lang="en-AU" sz="2200" b="0" i="0" dirty="0">
                <a:solidFill>
                  <a:srgbClr val="374151"/>
                </a:solidFill>
                <a:effectLst/>
                <a:latin typeface="Söhne"/>
              </a:rPr>
              <a:t>: Behavioural studies, CCTV footage.</a:t>
            </a:r>
          </a:p>
        </p:txBody>
      </p:sp>
    </p:spTree>
    <p:extLst>
      <p:ext uri="{BB962C8B-B14F-4D97-AF65-F5344CB8AC3E}">
        <p14:creationId xmlns:p14="http://schemas.microsoft.com/office/powerpoint/2010/main" val="154796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16</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2"/>
            <a:ext cx="11353800" cy="2015936"/>
          </a:xfrm>
          <a:prstGeom prst="rect">
            <a:avLst/>
          </a:prstGeom>
          <a:noFill/>
        </p:spPr>
        <p:txBody>
          <a:bodyPr wrap="square" rtlCol="0">
            <a:spAutoFit/>
          </a:bodyPr>
          <a:lstStyle/>
          <a:p>
            <a:pPr fontAlgn="base"/>
            <a:r>
              <a:rPr lang="en-AU" sz="2000" b="1" i="0" dirty="0">
                <a:solidFill>
                  <a:srgbClr val="0432FF"/>
                </a:solidFill>
                <a:effectLst/>
                <a:latin typeface="Open Sans" panose="020B0606030504020204" pitchFamily="34" charset="0"/>
              </a:rPr>
              <a:t>The varying structures of data:</a:t>
            </a:r>
          </a:p>
          <a:p>
            <a:pPr marL="342900" indent="-342900">
              <a:spcAft>
                <a:spcPts val="600"/>
              </a:spcAft>
              <a:buFont typeface="Wingdings" pitchFamily="2" charset="2"/>
              <a:buChar char="Ø"/>
            </a:pPr>
            <a:r>
              <a:rPr lang="en-AU" sz="2200" b="1" i="0" dirty="0">
                <a:solidFill>
                  <a:srgbClr val="374151"/>
                </a:solidFill>
                <a:effectLst/>
                <a:latin typeface="Söhne"/>
              </a:rPr>
              <a:t>The Importance of Data Structures: </a:t>
            </a:r>
            <a:r>
              <a:rPr lang="en-AU" sz="2400" dirty="0">
                <a:solidFill>
                  <a:srgbClr val="374151"/>
                </a:solidFill>
                <a:latin typeface="Söhne"/>
              </a:rPr>
              <a:t>A</a:t>
            </a:r>
            <a:r>
              <a:rPr lang="en-AU" sz="2400" b="0" i="0" dirty="0">
                <a:solidFill>
                  <a:srgbClr val="374151"/>
                </a:solidFill>
                <a:effectLst/>
                <a:latin typeface="Söhne"/>
              </a:rPr>
              <a:t>ffects how we store, process, and analyse data.</a:t>
            </a:r>
          </a:p>
          <a:p>
            <a:pPr marL="342900" indent="-342900">
              <a:spcAft>
                <a:spcPts val="600"/>
              </a:spcAft>
              <a:buFont typeface="Wingdings" pitchFamily="2" charset="2"/>
              <a:buChar char="Ø"/>
            </a:pPr>
            <a:endParaRPr lang="en-AU" sz="2200" b="1" i="0" dirty="0">
              <a:solidFill>
                <a:srgbClr val="374151"/>
              </a:solidFill>
              <a:effectLst/>
              <a:latin typeface="Söhne"/>
            </a:endParaRPr>
          </a:p>
          <a:p>
            <a:pPr marL="342900" indent="-342900">
              <a:spcAft>
                <a:spcPts val="600"/>
              </a:spcAft>
              <a:buFont typeface="Wingdings" pitchFamily="2" charset="2"/>
              <a:buChar char="Ø"/>
            </a:pPr>
            <a:endParaRPr lang="en-AU" sz="2200" b="1" dirty="0">
              <a:solidFill>
                <a:srgbClr val="37415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7" name="Picture 6">
            <a:extLst>
              <a:ext uri="{FF2B5EF4-FFF2-40B4-BE49-F238E27FC236}">
                <a16:creationId xmlns:a16="http://schemas.microsoft.com/office/drawing/2014/main" id="{72149B53-DD1C-7035-37AD-8E28B960AEB3}"/>
              </a:ext>
            </a:extLst>
          </p:cNvPr>
          <p:cNvPicPr>
            <a:picLocks noChangeAspect="1"/>
          </p:cNvPicPr>
          <p:nvPr/>
        </p:nvPicPr>
        <p:blipFill>
          <a:blip r:embed="rId4"/>
          <a:stretch>
            <a:fillRect/>
          </a:stretch>
        </p:blipFill>
        <p:spPr>
          <a:xfrm>
            <a:off x="2535328" y="2133600"/>
            <a:ext cx="7121344" cy="3560672"/>
          </a:xfrm>
          <a:prstGeom prst="rect">
            <a:avLst/>
          </a:prstGeom>
        </p:spPr>
      </p:pic>
    </p:spTree>
    <p:extLst>
      <p:ext uri="{BB962C8B-B14F-4D97-AF65-F5344CB8AC3E}">
        <p14:creationId xmlns:p14="http://schemas.microsoft.com/office/powerpoint/2010/main" val="3347823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17</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8000" y="939862"/>
            <a:ext cx="8636000" cy="4739759"/>
          </a:xfrm>
          <a:prstGeom prst="rect">
            <a:avLst/>
          </a:prstGeom>
          <a:noFill/>
        </p:spPr>
        <p:txBody>
          <a:bodyPr wrap="square" rtlCol="0">
            <a:spAutoFit/>
          </a:bodyPr>
          <a:lstStyle/>
          <a:p>
            <a:pPr fontAlgn="base"/>
            <a:r>
              <a:rPr lang="en-AU" sz="2000" b="1" i="0" dirty="0">
                <a:solidFill>
                  <a:srgbClr val="0432FF"/>
                </a:solidFill>
                <a:effectLst/>
                <a:latin typeface="Open Sans" panose="020B0606030504020204" pitchFamily="34" charset="0"/>
              </a:rPr>
              <a:t>The varying structures of data:</a:t>
            </a:r>
          </a:p>
          <a:p>
            <a:pPr>
              <a:spcAft>
                <a:spcPts val="600"/>
              </a:spcAft>
            </a:pPr>
            <a:endParaRPr lang="en-AU" sz="2200" b="1" i="0" dirty="0">
              <a:solidFill>
                <a:srgbClr val="374151"/>
              </a:solidFill>
              <a:effectLst/>
              <a:latin typeface="Söhne"/>
            </a:endParaRPr>
          </a:p>
          <a:p>
            <a:pPr>
              <a:spcAft>
                <a:spcPts val="600"/>
              </a:spcAft>
            </a:pPr>
            <a:r>
              <a:rPr lang="en-AU" sz="2200" dirty="0">
                <a:solidFill>
                  <a:srgbClr val="0432FF"/>
                </a:solidFill>
                <a:latin typeface="Söhne"/>
              </a:rPr>
              <a:t>Structured Data: </a:t>
            </a:r>
            <a:r>
              <a:rPr lang="en-AU" sz="2200" dirty="0">
                <a:solidFill>
                  <a:schemeClr val="tx1"/>
                </a:solidFill>
                <a:latin typeface="Söhne"/>
              </a:rPr>
              <a:t>Data that adheres to a fixed format or schema. </a:t>
            </a:r>
          </a:p>
          <a:p>
            <a:pPr>
              <a:spcAft>
                <a:spcPts val="600"/>
              </a:spcAft>
            </a:pPr>
            <a:r>
              <a:rPr lang="en-AU" sz="2200" i="1" dirty="0">
                <a:solidFill>
                  <a:schemeClr val="tx1"/>
                </a:solidFill>
                <a:latin typeface="Söhne"/>
              </a:rPr>
              <a:t>Characteristics: </a:t>
            </a:r>
            <a:r>
              <a:rPr lang="en-AU" sz="2200" dirty="0">
                <a:solidFill>
                  <a:schemeClr val="tx1"/>
                </a:solidFill>
                <a:latin typeface="Söhne"/>
              </a:rPr>
              <a:t>Easily searchable. Highly organised. Defined length and format.</a:t>
            </a:r>
          </a:p>
          <a:p>
            <a:pPr>
              <a:spcAft>
                <a:spcPts val="600"/>
              </a:spcAft>
            </a:pPr>
            <a:r>
              <a:rPr lang="en-AU" sz="2200" i="1" dirty="0">
                <a:solidFill>
                  <a:schemeClr val="tx1"/>
                </a:solidFill>
                <a:latin typeface="Söhne"/>
              </a:rPr>
              <a:t>Examples: </a:t>
            </a:r>
            <a:r>
              <a:rPr lang="en-AU" sz="2200" dirty="0">
                <a:solidFill>
                  <a:schemeClr val="tx1"/>
                </a:solidFill>
                <a:latin typeface="Söhne"/>
              </a:rPr>
              <a:t>Relational databases (like SQL). CSV files. Excel spreadsheets.</a:t>
            </a:r>
          </a:p>
          <a:p>
            <a:pPr>
              <a:spcAft>
                <a:spcPts val="600"/>
              </a:spcAft>
            </a:pPr>
            <a:endParaRPr lang="en-AU" sz="2200" dirty="0">
              <a:solidFill>
                <a:schemeClr val="tx1"/>
              </a:solidFill>
              <a:latin typeface="Söhne"/>
            </a:endParaRPr>
          </a:p>
          <a:p>
            <a:pPr>
              <a:spcAft>
                <a:spcPts val="600"/>
              </a:spcAft>
            </a:pPr>
            <a:r>
              <a:rPr lang="en-AU" sz="2200" b="1" dirty="0">
                <a:solidFill>
                  <a:schemeClr val="tx1"/>
                </a:solidFill>
                <a:latin typeface="Söhne"/>
              </a:rPr>
              <a:t>Advantages: </a:t>
            </a:r>
            <a:r>
              <a:rPr lang="en-AU" sz="2200" dirty="0">
                <a:solidFill>
                  <a:schemeClr val="tx1"/>
                </a:solidFill>
                <a:latin typeface="Söhne"/>
              </a:rPr>
              <a:t>Efficient for querying. Easily analysed. Supports transactions.</a:t>
            </a:r>
          </a:p>
          <a:p>
            <a:pPr>
              <a:spcAft>
                <a:spcPts val="600"/>
              </a:spcAft>
            </a:pPr>
            <a:r>
              <a:rPr lang="en-AU" sz="2200" b="1" dirty="0">
                <a:solidFill>
                  <a:schemeClr val="tx1"/>
                </a:solidFill>
                <a:latin typeface="Söhne"/>
              </a:rPr>
              <a:t>Disadvantages: </a:t>
            </a:r>
            <a:r>
              <a:rPr lang="en-AU" sz="2200" dirty="0">
                <a:solidFill>
                  <a:schemeClr val="tx1"/>
                </a:solidFill>
                <a:latin typeface="Söhne"/>
              </a:rPr>
              <a:t>Inflexible to changes in schema. May not capture all types of data.</a:t>
            </a:r>
            <a:endParaRPr lang="en-AU" sz="2200" dirty="0">
              <a:solidFill>
                <a:srgbClr val="0432FF"/>
              </a:solidFill>
              <a:latin typeface="Söhne"/>
            </a:endParaRPr>
          </a:p>
          <a:p>
            <a:pPr marL="342900" indent="-342900">
              <a:spcAft>
                <a:spcPts val="600"/>
              </a:spcAft>
              <a:buFont typeface="Wingdings" pitchFamily="2" charset="2"/>
              <a:buChar char="Ø"/>
            </a:pPr>
            <a:endParaRPr lang="en-AU" sz="2200" b="1" dirty="0">
              <a:solidFill>
                <a:srgbClr val="37415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9" name="Picture 8" descr="A logo of a structure&#10;&#10;Description automatically generated">
            <a:extLst>
              <a:ext uri="{FF2B5EF4-FFF2-40B4-BE49-F238E27FC236}">
                <a16:creationId xmlns:a16="http://schemas.microsoft.com/office/drawing/2014/main" id="{B1FB2FE8-7D6E-AB90-7398-D2807C658F7C}"/>
              </a:ext>
            </a:extLst>
          </p:cNvPr>
          <p:cNvPicPr>
            <a:picLocks noChangeAspect="1"/>
          </p:cNvPicPr>
          <p:nvPr/>
        </p:nvPicPr>
        <p:blipFill rotWithShape="1">
          <a:blip r:embed="rId4">
            <a:extLst>
              <a:ext uri="{28A0092B-C50C-407E-A947-70E740481C1C}">
                <a14:useLocalDpi xmlns:a14="http://schemas.microsoft.com/office/drawing/2010/main" val="0"/>
              </a:ext>
            </a:extLst>
          </a:blip>
          <a:srcRect l="12069"/>
          <a:stretch/>
        </p:blipFill>
        <p:spPr>
          <a:xfrm>
            <a:off x="9533689" y="1675113"/>
            <a:ext cx="1943100" cy="3327400"/>
          </a:xfrm>
          <a:prstGeom prst="rect">
            <a:avLst/>
          </a:prstGeom>
        </p:spPr>
      </p:pic>
    </p:spTree>
    <p:extLst>
      <p:ext uri="{BB962C8B-B14F-4D97-AF65-F5344CB8AC3E}">
        <p14:creationId xmlns:p14="http://schemas.microsoft.com/office/powerpoint/2010/main" val="4729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18</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7999" y="925269"/>
            <a:ext cx="8712201" cy="6663363"/>
          </a:xfrm>
          <a:prstGeom prst="rect">
            <a:avLst/>
          </a:prstGeom>
          <a:noFill/>
        </p:spPr>
        <p:txBody>
          <a:bodyPr wrap="square" rtlCol="0">
            <a:spAutoFit/>
          </a:bodyPr>
          <a:lstStyle/>
          <a:p>
            <a:pPr fontAlgn="base"/>
            <a:r>
              <a:rPr lang="en-AU" sz="2000" b="1" i="0" dirty="0">
                <a:solidFill>
                  <a:srgbClr val="0432FF"/>
                </a:solidFill>
                <a:effectLst/>
                <a:latin typeface="Open Sans" panose="020B0606030504020204" pitchFamily="34" charset="0"/>
              </a:rPr>
              <a:t>The varying structures of data:</a:t>
            </a:r>
          </a:p>
          <a:p>
            <a:pPr>
              <a:spcAft>
                <a:spcPts val="600"/>
              </a:spcAft>
            </a:pPr>
            <a:endParaRPr lang="en-AU" sz="2200" b="1" i="0" dirty="0">
              <a:solidFill>
                <a:srgbClr val="374151"/>
              </a:solidFill>
              <a:effectLst/>
              <a:latin typeface="Söhne"/>
            </a:endParaRPr>
          </a:p>
          <a:p>
            <a:pPr>
              <a:spcAft>
                <a:spcPts val="600"/>
              </a:spcAft>
            </a:pPr>
            <a:r>
              <a:rPr lang="en-AU" sz="2200" i="0" dirty="0">
                <a:solidFill>
                  <a:srgbClr val="0432FF"/>
                </a:solidFill>
                <a:effectLst/>
                <a:latin typeface="Söhne"/>
              </a:rPr>
              <a:t>Semi-Structured: </a:t>
            </a:r>
            <a:r>
              <a:rPr lang="en-AU" sz="2200" i="0" dirty="0">
                <a:solidFill>
                  <a:schemeClr val="tx1"/>
                </a:solidFill>
                <a:effectLst/>
                <a:latin typeface="Söhne"/>
              </a:rPr>
              <a:t>Data that doesn't have a rigid structure but contains tags, hierarchies, or other markers to group and convey relationships between elements.</a:t>
            </a:r>
          </a:p>
          <a:p>
            <a:pPr>
              <a:spcAft>
                <a:spcPts val="600"/>
              </a:spcAft>
            </a:pPr>
            <a:r>
              <a:rPr lang="en-AU" sz="2200" i="1" dirty="0">
                <a:solidFill>
                  <a:schemeClr val="tx1"/>
                </a:solidFill>
                <a:effectLst/>
                <a:latin typeface="Söhne"/>
              </a:rPr>
              <a:t>Characteristics: </a:t>
            </a:r>
            <a:r>
              <a:rPr lang="en-AU" sz="2200" i="0" dirty="0">
                <a:solidFill>
                  <a:schemeClr val="tx1"/>
                </a:solidFill>
                <a:effectLst/>
                <a:latin typeface="Söhne"/>
              </a:rPr>
              <a:t>Contains tags, elements, and attributes. Not organised in rows and columns.</a:t>
            </a:r>
          </a:p>
          <a:p>
            <a:pPr>
              <a:spcAft>
                <a:spcPts val="600"/>
              </a:spcAft>
            </a:pPr>
            <a:r>
              <a:rPr lang="en-AU" sz="2200" i="0" dirty="0">
                <a:solidFill>
                  <a:schemeClr val="tx1"/>
                </a:solidFill>
                <a:effectLst/>
                <a:latin typeface="Söhne"/>
              </a:rPr>
              <a:t>More flexible than structured data.</a:t>
            </a:r>
          </a:p>
          <a:p>
            <a:pPr>
              <a:spcAft>
                <a:spcPts val="600"/>
              </a:spcAft>
            </a:pPr>
            <a:r>
              <a:rPr lang="en-AU" sz="2200" i="1" dirty="0">
                <a:solidFill>
                  <a:schemeClr val="tx1"/>
                </a:solidFill>
                <a:effectLst/>
                <a:latin typeface="Söhne"/>
              </a:rPr>
              <a:t>Examples: </a:t>
            </a:r>
            <a:r>
              <a:rPr lang="en-AU" sz="2200" i="0" dirty="0">
                <a:solidFill>
                  <a:schemeClr val="tx1"/>
                </a:solidFill>
                <a:effectLst/>
                <a:latin typeface="Söhne"/>
              </a:rPr>
              <a:t>XML documents. JSON files. Email.</a:t>
            </a:r>
          </a:p>
          <a:p>
            <a:pPr>
              <a:spcAft>
                <a:spcPts val="600"/>
              </a:spcAft>
            </a:pPr>
            <a:r>
              <a:rPr lang="en-AU" sz="2200" b="1" i="0" dirty="0">
                <a:solidFill>
                  <a:schemeClr val="tx1"/>
                </a:solidFill>
                <a:effectLst/>
                <a:latin typeface="Söhne"/>
              </a:rPr>
              <a:t>Advantages: </a:t>
            </a:r>
            <a:r>
              <a:rPr lang="en-AU" sz="2200" i="0" dirty="0">
                <a:solidFill>
                  <a:schemeClr val="tx1"/>
                </a:solidFill>
                <a:effectLst/>
                <a:latin typeface="Söhne"/>
              </a:rPr>
              <a:t>Offers flexibility in data capture, Contains meta-data, Can be converted to structured format if necessary.</a:t>
            </a:r>
          </a:p>
          <a:p>
            <a:pPr>
              <a:spcAft>
                <a:spcPts val="600"/>
              </a:spcAft>
            </a:pPr>
            <a:r>
              <a:rPr lang="en-AU" sz="2200" b="1" i="0" dirty="0">
                <a:solidFill>
                  <a:schemeClr val="tx1"/>
                </a:solidFill>
                <a:effectLst/>
                <a:latin typeface="Söhne"/>
              </a:rPr>
              <a:t>Disadvantages: </a:t>
            </a:r>
            <a:r>
              <a:rPr lang="en-AU" sz="2200" i="0" dirty="0">
                <a:solidFill>
                  <a:schemeClr val="tx1"/>
                </a:solidFill>
                <a:effectLst/>
                <a:latin typeface="Söhne"/>
              </a:rPr>
              <a:t>Less efficient to query than structured data. </a:t>
            </a:r>
          </a:p>
          <a:p>
            <a:pPr>
              <a:spcAft>
                <a:spcPts val="600"/>
              </a:spcAft>
            </a:pPr>
            <a:r>
              <a:rPr lang="en-AU" sz="2200" i="0" dirty="0">
                <a:solidFill>
                  <a:schemeClr val="tx1"/>
                </a:solidFill>
                <a:effectLst/>
                <a:latin typeface="Söhne"/>
              </a:rPr>
              <a:t>May require more storage space.</a:t>
            </a:r>
          </a:p>
          <a:p>
            <a:pPr>
              <a:spcAft>
                <a:spcPts val="600"/>
              </a:spcAft>
            </a:pPr>
            <a:endParaRPr lang="en-AU" sz="2200" i="0" dirty="0">
              <a:solidFill>
                <a:schemeClr val="tx1"/>
              </a:solidFill>
              <a:effectLst/>
              <a:latin typeface="Söhne"/>
            </a:endParaRPr>
          </a:p>
          <a:p>
            <a:pPr>
              <a:spcAft>
                <a:spcPts val="600"/>
              </a:spcAft>
            </a:pPr>
            <a:endParaRPr lang="en-AU" sz="2200" dirty="0">
              <a:solidFill>
                <a:schemeClr val="tx1"/>
              </a:solidFill>
              <a:latin typeface="Söhne"/>
            </a:endParaRPr>
          </a:p>
          <a:p>
            <a:pPr marL="342900" indent="-342900">
              <a:spcAft>
                <a:spcPts val="600"/>
              </a:spcAft>
              <a:buFont typeface="Wingdings" pitchFamily="2" charset="2"/>
              <a:buChar char="Ø"/>
            </a:pPr>
            <a:endParaRPr lang="en-AU" sz="2200" b="1" dirty="0">
              <a:solidFill>
                <a:schemeClr val="tx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8" name="Picture 7" descr="A screen shot of a phone&#10;&#10;Description automatically generated">
            <a:extLst>
              <a:ext uri="{FF2B5EF4-FFF2-40B4-BE49-F238E27FC236}">
                <a16:creationId xmlns:a16="http://schemas.microsoft.com/office/drawing/2014/main" id="{9C86B68E-B2B1-7031-C9C2-36166E662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4702" y="2313337"/>
            <a:ext cx="1929299" cy="3031755"/>
          </a:xfrm>
          <a:prstGeom prst="rect">
            <a:avLst/>
          </a:prstGeom>
        </p:spPr>
      </p:pic>
    </p:spTree>
    <p:extLst>
      <p:ext uri="{BB962C8B-B14F-4D97-AF65-F5344CB8AC3E}">
        <p14:creationId xmlns:p14="http://schemas.microsoft.com/office/powerpoint/2010/main" val="2586348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19</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7999" y="925269"/>
            <a:ext cx="8712201" cy="5893921"/>
          </a:xfrm>
          <a:prstGeom prst="rect">
            <a:avLst/>
          </a:prstGeom>
          <a:noFill/>
        </p:spPr>
        <p:txBody>
          <a:bodyPr wrap="square" rtlCol="0">
            <a:spAutoFit/>
          </a:bodyPr>
          <a:lstStyle/>
          <a:p>
            <a:pPr fontAlgn="base"/>
            <a:r>
              <a:rPr lang="en-AU" sz="2000" b="1" i="0" dirty="0">
                <a:solidFill>
                  <a:srgbClr val="0432FF"/>
                </a:solidFill>
                <a:effectLst/>
                <a:latin typeface="Open Sans" panose="020B0606030504020204" pitchFamily="34" charset="0"/>
              </a:rPr>
              <a:t>The varying structures of data:</a:t>
            </a:r>
          </a:p>
          <a:p>
            <a:pPr>
              <a:spcAft>
                <a:spcPts val="600"/>
              </a:spcAft>
            </a:pPr>
            <a:endParaRPr lang="en-AU" sz="2200" b="1" i="0" dirty="0">
              <a:solidFill>
                <a:srgbClr val="374151"/>
              </a:solidFill>
              <a:effectLst/>
              <a:latin typeface="Söhne"/>
            </a:endParaRPr>
          </a:p>
          <a:p>
            <a:pPr algn="l"/>
            <a:r>
              <a:rPr lang="en-AU" sz="2200" dirty="0">
                <a:solidFill>
                  <a:srgbClr val="0432FF"/>
                </a:solidFill>
                <a:latin typeface="Söhne"/>
              </a:rPr>
              <a:t>Uns</a:t>
            </a:r>
            <a:r>
              <a:rPr lang="en-AU" sz="2200" i="0" dirty="0">
                <a:solidFill>
                  <a:srgbClr val="0432FF"/>
                </a:solidFill>
                <a:effectLst/>
                <a:latin typeface="Söhne"/>
              </a:rPr>
              <a:t>tructured: </a:t>
            </a:r>
            <a:r>
              <a:rPr lang="en-AU" sz="2000" b="0" i="0" dirty="0">
                <a:solidFill>
                  <a:srgbClr val="374151"/>
                </a:solidFill>
                <a:effectLst/>
                <a:latin typeface="Söhne"/>
              </a:rPr>
              <a:t>Data that doesn’t have a specific form or model. </a:t>
            </a:r>
          </a:p>
          <a:p>
            <a:pPr algn="l"/>
            <a:endParaRPr lang="en-AU" sz="2000" i="1" dirty="0">
              <a:solidFill>
                <a:srgbClr val="374151"/>
              </a:solidFill>
              <a:effectLst/>
              <a:latin typeface="Söhne"/>
            </a:endParaRPr>
          </a:p>
          <a:p>
            <a:pPr algn="l"/>
            <a:r>
              <a:rPr lang="en-AU" sz="2000" i="1" dirty="0">
                <a:solidFill>
                  <a:srgbClr val="374151"/>
                </a:solidFill>
                <a:effectLst/>
                <a:latin typeface="Söhne"/>
              </a:rPr>
              <a:t>Characteristics: </a:t>
            </a:r>
            <a:r>
              <a:rPr lang="en-AU" sz="2000" b="0" i="0" dirty="0">
                <a:solidFill>
                  <a:srgbClr val="374151"/>
                </a:solidFill>
                <a:effectLst/>
                <a:latin typeface="Söhne"/>
              </a:rPr>
              <a:t>No pre-defined model. Harder to analyse and query. May come from various sources.</a:t>
            </a:r>
          </a:p>
          <a:p>
            <a:pPr algn="l"/>
            <a:r>
              <a:rPr lang="en-AU" sz="2000" i="1" dirty="0">
                <a:solidFill>
                  <a:srgbClr val="374151"/>
                </a:solidFill>
                <a:effectLst/>
                <a:latin typeface="Söhne"/>
              </a:rPr>
              <a:t>Examples: </a:t>
            </a:r>
            <a:r>
              <a:rPr lang="en-AU" sz="2000" b="0" i="0" dirty="0">
                <a:solidFill>
                  <a:srgbClr val="374151"/>
                </a:solidFill>
                <a:effectLst/>
                <a:latin typeface="Söhne"/>
              </a:rPr>
              <a:t>Social media posts. Multimedia content (videos, images, audio).</a:t>
            </a:r>
          </a:p>
          <a:p>
            <a:pPr algn="l"/>
            <a:endParaRPr lang="en-AU" sz="2000" b="1" i="0" dirty="0">
              <a:solidFill>
                <a:srgbClr val="374151"/>
              </a:solidFill>
              <a:effectLst/>
              <a:latin typeface="Söhne"/>
            </a:endParaRPr>
          </a:p>
          <a:p>
            <a:pPr algn="l"/>
            <a:r>
              <a:rPr lang="en-AU" sz="2000" b="1" i="0" dirty="0">
                <a:solidFill>
                  <a:srgbClr val="374151"/>
                </a:solidFill>
                <a:effectLst/>
                <a:latin typeface="Söhne"/>
              </a:rPr>
              <a:t>Advantages</a:t>
            </a:r>
            <a:r>
              <a:rPr lang="en-AU" sz="2000" b="0" i="0" dirty="0">
                <a:solidFill>
                  <a:srgbClr val="374151"/>
                </a:solidFill>
                <a:effectLst/>
                <a:latin typeface="Söhne"/>
              </a:rPr>
              <a:t>: Captures data in its natural form. Flexible and varied. Represents human input and interaction well.</a:t>
            </a:r>
          </a:p>
          <a:p>
            <a:pPr algn="l"/>
            <a:endParaRPr lang="en-AU" sz="2000" b="1" i="0" dirty="0">
              <a:solidFill>
                <a:srgbClr val="374151"/>
              </a:solidFill>
              <a:effectLst/>
              <a:latin typeface="Söhne"/>
            </a:endParaRPr>
          </a:p>
          <a:p>
            <a:pPr algn="l"/>
            <a:r>
              <a:rPr lang="en-AU" sz="2000" b="1" i="0" dirty="0">
                <a:solidFill>
                  <a:srgbClr val="374151"/>
                </a:solidFill>
                <a:effectLst/>
                <a:latin typeface="Söhne"/>
              </a:rPr>
              <a:t>Disadvantages</a:t>
            </a:r>
            <a:r>
              <a:rPr lang="en-AU" sz="2000" b="0" i="0" dirty="0">
                <a:solidFill>
                  <a:srgbClr val="374151"/>
                </a:solidFill>
                <a:effectLst/>
                <a:latin typeface="Söhne"/>
              </a:rPr>
              <a:t>: Requires advanced tools and methods to analyse. Not easily searchable. Storage can be a challenge due to volume and variety.</a:t>
            </a:r>
          </a:p>
          <a:p>
            <a:br>
              <a:rPr lang="en-AU" dirty="0"/>
            </a:br>
            <a:endParaRPr lang="en-AU" sz="2200" i="0" dirty="0">
              <a:solidFill>
                <a:schemeClr val="tx1"/>
              </a:solidFill>
              <a:effectLst/>
              <a:latin typeface="Söhne"/>
            </a:endParaRPr>
          </a:p>
          <a:p>
            <a:pPr>
              <a:spcAft>
                <a:spcPts val="600"/>
              </a:spcAft>
            </a:pPr>
            <a:endParaRPr lang="en-AU" sz="2200" dirty="0">
              <a:solidFill>
                <a:schemeClr val="tx1"/>
              </a:solidFill>
              <a:latin typeface="Söhne"/>
            </a:endParaRPr>
          </a:p>
          <a:p>
            <a:pPr>
              <a:spcAft>
                <a:spcPts val="600"/>
              </a:spcAft>
            </a:pPr>
            <a:endParaRPr lang="en-AU" sz="2200" b="1" dirty="0">
              <a:solidFill>
                <a:schemeClr val="tx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9" name="Picture 8" descr="A screen shot of a phone&#10;&#10;Description automatically generated">
            <a:extLst>
              <a:ext uri="{FF2B5EF4-FFF2-40B4-BE49-F238E27FC236}">
                <a16:creationId xmlns:a16="http://schemas.microsoft.com/office/drawing/2014/main" id="{D57C4631-AADC-DE60-91D8-A778E5808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842" y="2130850"/>
            <a:ext cx="2044700" cy="3022600"/>
          </a:xfrm>
          <a:prstGeom prst="rect">
            <a:avLst/>
          </a:prstGeom>
        </p:spPr>
      </p:pic>
    </p:spTree>
    <p:extLst>
      <p:ext uri="{BB962C8B-B14F-4D97-AF65-F5344CB8AC3E}">
        <p14:creationId xmlns:p14="http://schemas.microsoft.com/office/powerpoint/2010/main" val="276225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70546" y="1024173"/>
            <a:ext cx="7225654"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pPr>
            <a:br>
              <a:rPr lang="en-US" sz="2400" dirty="0">
                <a:solidFill>
                  <a:schemeClr val="tx1"/>
                </a:solidFill>
                <a:latin typeface="Arial" pitchFamily="34" charset="0"/>
                <a:cs typeface="Arial" pitchFamily="34" charset="0"/>
              </a:rPr>
            </a:br>
            <a:br>
              <a:rPr lang="en-US" sz="2400" dirty="0">
                <a:solidFill>
                  <a:schemeClr val="tx1"/>
                </a:solidFill>
                <a:latin typeface="Arial" pitchFamily="34" charset="0"/>
                <a:cs typeface="Arial" pitchFamily="34" charset="0"/>
              </a:rPr>
            </a:br>
            <a:r>
              <a:rPr lang="en-US" sz="2400" dirty="0">
                <a:solidFill>
                  <a:schemeClr val="tx1"/>
                </a:solidFill>
                <a:latin typeface="Arial" pitchFamily="34" charset="0"/>
                <a:cs typeface="Arial" pitchFamily="34" charset="0"/>
              </a:rPr>
              <a:t>In this subject we use the following software:</a:t>
            </a:r>
          </a:p>
          <a:p>
            <a:pPr marL="342900"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Anaconda</a:t>
            </a:r>
          </a:p>
          <a:p>
            <a:pPr marL="342900" indent="-342900" algn="l">
              <a:lnSpc>
                <a:spcPct val="110000"/>
              </a:lnSpc>
              <a:buFont typeface="Arial" panose="020B0604020202020204" pitchFamily="34" charset="0"/>
              <a:buChar char="•"/>
            </a:pPr>
            <a:r>
              <a:rPr lang="en-US" sz="2400" dirty="0" err="1">
                <a:solidFill>
                  <a:schemeClr val="tx1"/>
                </a:solidFill>
                <a:latin typeface="Arial" pitchFamily="34" charset="0"/>
                <a:cs typeface="Arial" pitchFamily="34" charset="0"/>
              </a:rPr>
              <a:t>Jupyter</a:t>
            </a:r>
            <a:endParaRPr lang="en-US" sz="2400" dirty="0">
              <a:solidFill>
                <a:schemeClr val="tx1"/>
              </a:solidFill>
              <a:latin typeface="Arial" pitchFamily="34" charset="0"/>
              <a:cs typeface="Arial" pitchFamily="34" charset="0"/>
            </a:endParaRPr>
          </a:p>
          <a:p>
            <a:pPr marL="342900"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Python</a:t>
            </a:r>
          </a:p>
          <a:p>
            <a:pPr marL="342900"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MongoDB</a:t>
            </a:r>
          </a:p>
          <a:p>
            <a:pPr marL="342900"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Spark</a:t>
            </a:r>
          </a:p>
          <a:p>
            <a:pPr algn="l">
              <a:lnSpc>
                <a:spcPct val="110000"/>
              </a:lnSpc>
            </a:pPr>
            <a:endParaRPr lang="en-US" sz="24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A message to new students</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a:t>
            </a:fld>
            <a:endParaRPr lang="en-US"/>
          </a:p>
        </p:txBody>
      </p:sp>
      <p:pic>
        <p:nvPicPr>
          <p:cNvPr id="7" name="Picture 6" descr="A logo with orange and grey text&#10;&#10;Description automatically generated">
            <a:extLst>
              <a:ext uri="{FF2B5EF4-FFF2-40B4-BE49-F238E27FC236}">
                <a16:creationId xmlns:a16="http://schemas.microsoft.com/office/drawing/2014/main" id="{C16900C4-0909-7C01-5629-21CDFB436F5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8" name="Picture 7" descr="A screenshot of a test&#10;&#10;Description automatically generated">
            <a:extLst>
              <a:ext uri="{FF2B5EF4-FFF2-40B4-BE49-F238E27FC236}">
                <a16:creationId xmlns:a16="http://schemas.microsoft.com/office/drawing/2014/main" id="{593C029B-B64C-E9B5-ED5C-CA432B5189F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53400" y="969514"/>
            <a:ext cx="3555182" cy="5531070"/>
          </a:xfrm>
          <a:prstGeom prst="rect">
            <a:avLst/>
          </a:prstGeom>
        </p:spPr>
      </p:pic>
      <p:pic>
        <p:nvPicPr>
          <p:cNvPr id="9" name="Picture 2" descr="How to Install Anaconda + Python + Jupyter Notebook | Data science  learning, Data science, Machine learning">
            <a:extLst>
              <a:ext uri="{FF2B5EF4-FFF2-40B4-BE49-F238E27FC236}">
                <a16:creationId xmlns:a16="http://schemas.microsoft.com/office/drawing/2014/main" id="{60873360-0980-1FC7-F42F-84FE048A1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121" y="4170065"/>
            <a:ext cx="3429001" cy="1931671"/>
          </a:xfrm>
          <a:prstGeom prst="rect">
            <a:avLst/>
          </a:prstGeom>
          <a:noFill/>
          <a:effectLst>
            <a:outerShdw blurRad="50800" dist="38100" dir="2700000" sx="103300" sy="1033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86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20</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507999" y="925269"/>
            <a:ext cx="8712201" cy="4324261"/>
          </a:xfrm>
          <a:prstGeom prst="rect">
            <a:avLst/>
          </a:prstGeom>
          <a:noFill/>
        </p:spPr>
        <p:txBody>
          <a:bodyPr wrap="square" rtlCol="0">
            <a:spAutoFit/>
          </a:bodyPr>
          <a:lstStyle/>
          <a:p>
            <a:pPr fontAlgn="base"/>
            <a:r>
              <a:rPr lang="en-AU" sz="2000" b="1" i="0" dirty="0">
                <a:solidFill>
                  <a:srgbClr val="0432FF"/>
                </a:solidFill>
                <a:effectLst/>
                <a:latin typeface="Open Sans" panose="020B0606030504020204" pitchFamily="34" charset="0"/>
              </a:rPr>
              <a:t>The varying structures of data:</a:t>
            </a:r>
          </a:p>
          <a:p>
            <a:pPr>
              <a:spcAft>
                <a:spcPts val="600"/>
              </a:spcAft>
            </a:pPr>
            <a:endParaRPr lang="en-AU" sz="2200" b="1" i="0" dirty="0">
              <a:solidFill>
                <a:srgbClr val="374151"/>
              </a:solidFill>
              <a:effectLst/>
              <a:latin typeface="Söhne"/>
            </a:endParaRPr>
          </a:p>
          <a:p>
            <a:r>
              <a:rPr lang="en-AU" sz="3600" b="1" i="0" dirty="0">
                <a:solidFill>
                  <a:srgbClr val="374151"/>
                </a:solidFill>
                <a:effectLst/>
                <a:latin typeface="Söhne"/>
              </a:rPr>
              <a:t>Comparing the Three:</a:t>
            </a:r>
            <a:endParaRPr lang="en-AU" sz="3600" b="1" dirty="0">
              <a:solidFill>
                <a:srgbClr val="374151"/>
              </a:solidFill>
              <a:latin typeface="Söhne"/>
            </a:endParaRPr>
          </a:p>
          <a:p>
            <a:pPr marL="571500" indent="-571500">
              <a:buFont typeface="Wingdings" pitchFamily="2" charset="2"/>
              <a:buChar char="Ø"/>
            </a:pPr>
            <a:r>
              <a:rPr lang="en-AU" sz="2800" i="0" dirty="0">
                <a:solidFill>
                  <a:srgbClr val="374151"/>
                </a:solidFill>
                <a:effectLst/>
                <a:latin typeface="Söhne"/>
              </a:rPr>
              <a:t>Scale</a:t>
            </a:r>
          </a:p>
          <a:p>
            <a:pPr marL="571500" indent="-571500">
              <a:buFont typeface="Wingdings" pitchFamily="2" charset="2"/>
              <a:buChar char="Ø"/>
            </a:pPr>
            <a:r>
              <a:rPr lang="en-AU" sz="2800" dirty="0">
                <a:solidFill>
                  <a:srgbClr val="374151"/>
                </a:solidFill>
                <a:latin typeface="Söhne"/>
              </a:rPr>
              <a:t>Flexibility</a:t>
            </a:r>
          </a:p>
          <a:p>
            <a:pPr marL="571500" indent="-571500">
              <a:buFont typeface="Wingdings" pitchFamily="2" charset="2"/>
              <a:buChar char="Ø"/>
            </a:pPr>
            <a:r>
              <a:rPr lang="en-AU" sz="2800" i="0" dirty="0">
                <a:solidFill>
                  <a:srgbClr val="374151"/>
                </a:solidFill>
                <a:effectLst/>
                <a:latin typeface="Söhne"/>
              </a:rPr>
              <a:t>Ease of Analysis</a:t>
            </a:r>
          </a:p>
          <a:p>
            <a:br>
              <a:rPr lang="en-AU" dirty="0"/>
            </a:br>
            <a:endParaRPr lang="en-AU" sz="2200" i="0" dirty="0">
              <a:solidFill>
                <a:schemeClr val="tx1"/>
              </a:solidFill>
              <a:effectLst/>
              <a:latin typeface="Söhne"/>
            </a:endParaRPr>
          </a:p>
          <a:p>
            <a:pPr>
              <a:spcAft>
                <a:spcPts val="600"/>
              </a:spcAft>
            </a:pPr>
            <a:endParaRPr lang="en-AU" sz="2200" dirty="0">
              <a:solidFill>
                <a:schemeClr val="tx1"/>
              </a:solidFill>
              <a:latin typeface="Söhne"/>
            </a:endParaRPr>
          </a:p>
          <a:p>
            <a:pPr>
              <a:spcAft>
                <a:spcPts val="600"/>
              </a:spcAft>
            </a:pPr>
            <a:endParaRPr lang="en-AU" sz="2200" b="1" dirty="0">
              <a:solidFill>
                <a:schemeClr val="tx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7" name="Picture 6">
            <a:extLst>
              <a:ext uri="{FF2B5EF4-FFF2-40B4-BE49-F238E27FC236}">
                <a16:creationId xmlns:a16="http://schemas.microsoft.com/office/drawing/2014/main" id="{0D00F192-CECC-ACD4-DF36-CDA6E9CC054F}"/>
              </a:ext>
            </a:extLst>
          </p:cNvPr>
          <p:cNvPicPr>
            <a:picLocks noChangeAspect="1"/>
          </p:cNvPicPr>
          <p:nvPr/>
        </p:nvPicPr>
        <p:blipFill>
          <a:blip r:embed="rId4"/>
          <a:stretch>
            <a:fillRect/>
          </a:stretch>
        </p:blipFill>
        <p:spPr>
          <a:xfrm>
            <a:off x="3896103" y="2611179"/>
            <a:ext cx="7772400" cy="3017520"/>
          </a:xfrm>
          <a:prstGeom prst="rect">
            <a:avLst/>
          </a:prstGeom>
        </p:spPr>
      </p:pic>
    </p:spTree>
    <p:extLst>
      <p:ext uri="{BB962C8B-B14F-4D97-AF65-F5344CB8AC3E}">
        <p14:creationId xmlns:p14="http://schemas.microsoft.com/office/powerpoint/2010/main" val="1494874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21</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8" name="TextBox 7">
            <a:extLst>
              <a:ext uri="{FF2B5EF4-FFF2-40B4-BE49-F238E27FC236}">
                <a16:creationId xmlns:a16="http://schemas.microsoft.com/office/drawing/2014/main" id="{776E73C1-9048-19F3-7C5F-DF336BE1A1F4}"/>
              </a:ext>
            </a:extLst>
          </p:cNvPr>
          <p:cNvSpPr txBox="1"/>
          <p:nvPr/>
        </p:nvSpPr>
        <p:spPr>
          <a:xfrm>
            <a:off x="811132" y="1046780"/>
            <a:ext cx="10762049" cy="830997"/>
          </a:xfrm>
          <a:prstGeom prst="rect">
            <a:avLst/>
          </a:prstGeom>
          <a:noFill/>
        </p:spPr>
        <p:txBody>
          <a:bodyPr wrap="none" rtlCol="0">
            <a:spAutoFit/>
          </a:bodyPr>
          <a:lstStyle/>
          <a:p>
            <a:r>
              <a:rPr lang="en-AU" sz="2400" b="1" i="0" dirty="0">
                <a:solidFill>
                  <a:srgbClr val="0432FF"/>
                </a:solidFill>
                <a:effectLst/>
                <a:latin typeface="Helvetica" pitchFamily="2" charset="0"/>
              </a:rPr>
              <a:t>The ‘data lake’ concept and its importance in a data-driven organisation</a:t>
            </a:r>
          </a:p>
          <a:p>
            <a:endParaRPr lang="en-AU" sz="2400" dirty="0"/>
          </a:p>
        </p:txBody>
      </p:sp>
      <p:pic>
        <p:nvPicPr>
          <p:cNvPr id="9" name="Picture 8">
            <a:extLst>
              <a:ext uri="{FF2B5EF4-FFF2-40B4-BE49-F238E27FC236}">
                <a16:creationId xmlns:a16="http://schemas.microsoft.com/office/drawing/2014/main" id="{9D3F7D63-C2B5-9B09-A93E-26D9A4808285}"/>
              </a:ext>
            </a:extLst>
          </p:cNvPr>
          <p:cNvPicPr>
            <a:picLocks noChangeAspect="1"/>
          </p:cNvPicPr>
          <p:nvPr/>
        </p:nvPicPr>
        <p:blipFill rotWithShape="1">
          <a:blip r:embed="rId4"/>
          <a:srcRect l="8783" t="5258" r="6699" b="5645"/>
          <a:stretch/>
        </p:blipFill>
        <p:spPr>
          <a:xfrm>
            <a:off x="7696200" y="1621948"/>
            <a:ext cx="4379383" cy="4616648"/>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485793" y="1863120"/>
            <a:ext cx="7503583" cy="4247317"/>
          </a:xfrm>
          <a:prstGeom prst="rect">
            <a:avLst/>
          </a:prstGeom>
          <a:noFill/>
        </p:spPr>
        <p:txBody>
          <a:bodyPr wrap="square" rtlCol="0">
            <a:spAutoFit/>
          </a:bodyPr>
          <a:lstStyle/>
          <a:p>
            <a:br>
              <a:rPr lang="en-AU" dirty="0"/>
            </a:br>
            <a:r>
              <a:rPr lang="en-AU" sz="2400" b="1" i="0" dirty="0">
                <a:solidFill>
                  <a:srgbClr val="0432FF"/>
                </a:solidFill>
                <a:effectLst/>
                <a:latin typeface="Helvetica" pitchFamily="2" charset="0"/>
              </a:rPr>
              <a:t>What is a Data Lake?</a:t>
            </a:r>
            <a:r>
              <a:rPr lang="en-AU" sz="2400" b="0" i="0" dirty="0">
                <a:solidFill>
                  <a:srgbClr val="374151"/>
                </a:solidFill>
                <a:effectLst/>
                <a:latin typeface="Helvetica" pitchFamily="2" charset="0"/>
              </a:rPr>
              <a:t> </a:t>
            </a:r>
            <a:r>
              <a:rPr lang="en-AU" sz="2400" dirty="0">
                <a:solidFill>
                  <a:srgbClr val="374151"/>
                </a:solidFill>
                <a:latin typeface="Helvetica" pitchFamily="2" charset="0"/>
              </a:rPr>
              <a:t>C</a:t>
            </a:r>
            <a:r>
              <a:rPr lang="en-AU" sz="2400" b="0" i="0" dirty="0">
                <a:solidFill>
                  <a:srgbClr val="374151"/>
                </a:solidFill>
                <a:effectLst/>
                <a:latin typeface="Helvetica" pitchFamily="2" charset="0"/>
              </a:rPr>
              <a:t>entralised storage repository </a:t>
            </a:r>
            <a:endParaRPr lang="en-AU" sz="2400" b="0" i="0" dirty="0">
              <a:solidFill>
                <a:srgbClr val="0432FF"/>
              </a:solidFill>
              <a:effectLst/>
              <a:latin typeface="Helvetica" pitchFamily="2" charset="0"/>
            </a:endParaRPr>
          </a:p>
          <a:p>
            <a:pPr marL="342900" indent="-342900" algn="l">
              <a:buFont typeface="Arial" panose="020B0604020202020204" pitchFamily="34" charset="0"/>
              <a:buChar char="•"/>
            </a:pPr>
            <a:r>
              <a:rPr lang="en-US" sz="2000" i="0" dirty="0">
                <a:solidFill>
                  <a:srgbClr val="374151"/>
                </a:solidFill>
                <a:effectLst/>
                <a:latin typeface="Helvetica" pitchFamily="2" charset="0"/>
              </a:rPr>
              <a:t>A data lake is a centralized repository that allows you to store all your structured and unstructured data at any scale. </a:t>
            </a:r>
          </a:p>
          <a:p>
            <a:pPr marL="342900" indent="-342900" algn="l">
              <a:buFont typeface="Arial" panose="020B0604020202020204" pitchFamily="34" charset="0"/>
              <a:buChar char="•"/>
            </a:pPr>
            <a:r>
              <a:rPr lang="en-US" sz="2000" i="0" dirty="0">
                <a:solidFill>
                  <a:srgbClr val="374151"/>
                </a:solidFill>
                <a:effectLst/>
                <a:latin typeface="Helvetica" pitchFamily="2" charset="0"/>
              </a:rPr>
              <a:t>You can store your data as-is, without having to first structure the data, and run different types of analytics—from dashboards and visualizations to big data processing, real-time analytics, and machine learning to guide better decisions.</a:t>
            </a:r>
            <a:endParaRPr lang="en-AU" sz="2000" i="0" dirty="0">
              <a:solidFill>
                <a:srgbClr val="374151"/>
              </a:solidFill>
              <a:effectLst/>
              <a:latin typeface="Helvetica" pitchFamily="2" charset="0"/>
            </a:endParaRPr>
          </a:p>
          <a:p>
            <a:pPr marL="742950" lvl="1" indent="-285750" algn="l">
              <a:buFont typeface="Arial" panose="020B0604020202020204" pitchFamily="34" charset="0"/>
              <a:buChar char="•"/>
            </a:pPr>
            <a:endParaRPr lang="en-AU" sz="2000" b="0" i="0" dirty="0">
              <a:solidFill>
                <a:srgbClr val="374151"/>
              </a:solidFill>
              <a:effectLst/>
              <a:latin typeface="Helvetica" pitchFamily="2" charset="0"/>
            </a:endParaRPr>
          </a:p>
          <a:p>
            <a:pPr>
              <a:spcAft>
                <a:spcPts val="600"/>
              </a:spcAft>
            </a:pPr>
            <a:endParaRPr lang="en-AU" sz="2200" dirty="0">
              <a:solidFill>
                <a:schemeClr val="tx1"/>
              </a:solidFill>
              <a:latin typeface="Söhne"/>
            </a:endParaRPr>
          </a:p>
          <a:p>
            <a:pPr>
              <a:spcAft>
                <a:spcPts val="600"/>
              </a:spcAft>
            </a:pPr>
            <a:endParaRPr lang="en-AU" sz="2200" b="1" dirty="0">
              <a:solidFill>
                <a:schemeClr val="tx1"/>
              </a:solidFill>
              <a:latin typeface="Söhne"/>
            </a:endParaRPr>
          </a:p>
          <a:p>
            <a:pPr>
              <a:spcAft>
                <a:spcPts val="600"/>
              </a:spcAft>
            </a:pPr>
            <a:endParaRPr lang="en-AU" sz="2200" i="0" dirty="0">
              <a:solidFill>
                <a:srgbClr val="374151"/>
              </a:solidFill>
              <a:effectLst/>
              <a:latin typeface="Helvetica" pitchFamily="2" charset="0"/>
            </a:endParaRPr>
          </a:p>
        </p:txBody>
      </p:sp>
    </p:spTree>
    <p:extLst>
      <p:ext uri="{BB962C8B-B14F-4D97-AF65-F5344CB8AC3E}">
        <p14:creationId xmlns:p14="http://schemas.microsoft.com/office/powerpoint/2010/main" val="129435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22</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485793" y="1863120"/>
            <a:ext cx="5000607" cy="5539978"/>
          </a:xfrm>
          <a:prstGeom prst="rect">
            <a:avLst/>
          </a:prstGeom>
          <a:noFill/>
        </p:spPr>
        <p:txBody>
          <a:bodyPr wrap="square" rtlCol="0">
            <a:spAutoFit/>
          </a:bodyPr>
          <a:lstStyle/>
          <a:p>
            <a:br>
              <a:rPr lang="en-AU" dirty="0"/>
            </a:br>
            <a:r>
              <a:rPr lang="en-AU" sz="2400" b="1" dirty="0">
                <a:solidFill>
                  <a:srgbClr val="0432FF"/>
                </a:solidFill>
                <a:latin typeface="Helvetica" pitchFamily="2" charset="0"/>
              </a:rPr>
              <a:t>Data Lake Key Characteristics:</a:t>
            </a:r>
          </a:p>
          <a:p>
            <a:endParaRPr lang="en-AU" sz="2400" b="1" dirty="0">
              <a:solidFill>
                <a:srgbClr val="0432FF"/>
              </a:solidFill>
              <a:latin typeface="Helvetica" pitchFamily="2" charset="0"/>
            </a:endParaRPr>
          </a:p>
          <a:p>
            <a:pPr marL="742950" lvl="1" indent="-285750" algn="l">
              <a:buFont typeface="Arial" panose="020B0604020202020204" pitchFamily="34" charset="0"/>
              <a:buChar char="•"/>
            </a:pPr>
            <a:r>
              <a:rPr lang="en-AU" sz="2000" b="0" i="0" dirty="0">
                <a:solidFill>
                  <a:srgbClr val="374151"/>
                </a:solidFill>
                <a:effectLst/>
                <a:latin typeface="Helvetica" pitchFamily="2" charset="0"/>
              </a:rPr>
              <a:t>Stores structured, semi-structured, and unstructured data.</a:t>
            </a:r>
          </a:p>
          <a:p>
            <a:pPr marL="742950" lvl="1" indent="-285750" algn="l">
              <a:buFont typeface="Arial" panose="020B0604020202020204" pitchFamily="34" charset="0"/>
              <a:buChar char="•"/>
            </a:pPr>
            <a:endParaRPr lang="en-AU" sz="2000" b="0" i="0" dirty="0">
              <a:solidFill>
                <a:srgbClr val="374151"/>
              </a:solidFill>
              <a:effectLst/>
              <a:latin typeface="Helvetica" pitchFamily="2" charset="0"/>
            </a:endParaRPr>
          </a:p>
          <a:p>
            <a:pPr marL="742950" lvl="1" indent="-285750" algn="l">
              <a:buFont typeface="Arial" panose="020B0604020202020204" pitchFamily="34" charset="0"/>
              <a:buChar char="•"/>
            </a:pPr>
            <a:r>
              <a:rPr lang="en-AU" sz="2000" b="0" i="0" dirty="0">
                <a:solidFill>
                  <a:srgbClr val="374151"/>
                </a:solidFill>
                <a:effectLst/>
                <a:latin typeface="Helvetica" pitchFamily="2" charset="0"/>
              </a:rPr>
              <a:t>Uses a flat architecture where data is identified and tagged with unique identifiers.</a:t>
            </a:r>
          </a:p>
          <a:p>
            <a:pPr marL="742950" lvl="1" indent="-285750" algn="l">
              <a:buFont typeface="Arial" panose="020B0604020202020204" pitchFamily="34" charset="0"/>
              <a:buChar char="•"/>
            </a:pPr>
            <a:endParaRPr lang="en-AU" sz="2000" b="0" i="0" dirty="0">
              <a:solidFill>
                <a:srgbClr val="374151"/>
              </a:solidFill>
              <a:effectLst/>
              <a:latin typeface="Helvetica" pitchFamily="2" charset="0"/>
            </a:endParaRPr>
          </a:p>
          <a:p>
            <a:pPr marL="742950" lvl="1" indent="-285750" algn="l">
              <a:buFont typeface="Arial" panose="020B0604020202020204" pitchFamily="34" charset="0"/>
              <a:buChar char="•"/>
            </a:pPr>
            <a:r>
              <a:rPr lang="en-AU" sz="2000" b="0" i="0" dirty="0">
                <a:solidFill>
                  <a:srgbClr val="374151"/>
                </a:solidFill>
                <a:effectLst/>
                <a:latin typeface="Helvetica" pitchFamily="2" charset="0"/>
              </a:rPr>
              <a:t>Highly scalable.</a:t>
            </a:r>
          </a:p>
          <a:p>
            <a:pPr marL="742950" lvl="1" indent="-285750" algn="l">
              <a:buFont typeface="Arial" panose="020B0604020202020204" pitchFamily="34" charset="0"/>
              <a:buChar char="•"/>
            </a:pPr>
            <a:endParaRPr lang="en-AU" sz="2000" b="0" i="0" dirty="0">
              <a:solidFill>
                <a:srgbClr val="374151"/>
              </a:solidFill>
              <a:effectLst/>
              <a:latin typeface="Helvetica" pitchFamily="2" charset="0"/>
            </a:endParaRPr>
          </a:p>
          <a:p>
            <a:pPr marL="742950" lvl="1" indent="-285750" algn="l">
              <a:buFont typeface="Arial" panose="020B0604020202020204" pitchFamily="34" charset="0"/>
              <a:buChar char="•"/>
            </a:pPr>
            <a:r>
              <a:rPr lang="en-AU" sz="2000" b="0" i="0" dirty="0">
                <a:solidFill>
                  <a:srgbClr val="374151"/>
                </a:solidFill>
                <a:effectLst/>
                <a:latin typeface="Helvetica" pitchFamily="2" charset="0"/>
              </a:rPr>
              <a:t>Can store real-time data.</a:t>
            </a:r>
          </a:p>
          <a:p>
            <a:pPr marL="742950" lvl="1" indent="-285750" algn="l">
              <a:buFont typeface="Arial" panose="020B0604020202020204" pitchFamily="34" charset="0"/>
              <a:buChar char="•"/>
            </a:pPr>
            <a:endParaRPr lang="en-AU" sz="2000" b="0" i="0" dirty="0">
              <a:solidFill>
                <a:srgbClr val="374151"/>
              </a:solidFill>
              <a:effectLst/>
              <a:latin typeface="Helvetica" pitchFamily="2" charset="0"/>
            </a:endParaRPr>
          </a:p>
          <a:p>
            <a:pPr>
              <a:spcAft>
                <a:spcPts val="600"/>
              </a:spcAft>
            </a:pPr>
            <a:endParaRPr lang="en-AU" sz="2200" dirty="0">
              <a:solidFill>
                <a:schemeClr val="tx1"/>
              </a:solidFill>
              <a:latin typeface="Söhne"/>
            </a:endParaRPr>
          </a:p>
          <a:p>
            <a:pPr>
              <a:spcAft>
                <a:spcPts val="600"/>
              </a:spcAft>
            </a:pPr>
            <a:endParaRPr lang="en-AU" sz="2200" b="1" dirty="0">
              <a:solidFill>
                <a:schemeClr val="tx1"/>
              </a:solidFill>
              <a:latin typeface="Söhne"/>
            </a:endParaRPr>
          </a:p>
          <a:p>
            <a:pPr>
              <a:spcAft>
                <a:spcPts val="600"/>
              </a:spcAft>
            </a:pPr>
            <a:endParaRPr lang="en-AU" sz="2200" i="0" dirty="0">
              <a:solidFill>
                <a:srgbClr val="374151"/>
              </a:solidFill>
              <a:effectLst/>
              <a:latin typeface="Helvetica" pitchFamily="2" charset="0"/>
            </a:endParaRPr>
          </a:p>
        </p:txBody>
      </p:sp>
      <p:pic>
        <p:nvPicPr>
          <p:cNvPr id="11" name="Picture 10">
            <a:extLst>
              <a:ext uri="{FF2B5EF4-FFF2-40B4-BE49-F238E27FC236}">
                <a16:creationId xmlns:a16="http://schemas.microsoft.com/office/drawing/2014/main" id="{D1B175FC-DF06-8B7D-88F8-93866DAD8F48}"/>
              </a:ext>
            </a:extLst>
          </p:cNvPr>
          <p:cNvPicPr>
            <a:picLocks noChangeAspect="1"/>
          </p:cNvPicPr>
          <p:nvPr/>
        </p:nvPicPr>
        <p:blipFill>
          <a:blip r:embed="rId4"/>
          <a:stretch>
            <a:fillRect/>
          </a:stretch>
        </p:blipFill>
        <p:spPr>
          <a:xfrm>
            <a:off x="5486400" y="2138143"/>
            <a:ext cx="6529799" cy="3972294"/>
          </a:xfrm>
          <a:prstGeom prst="rect">
            <a:avLst/>
          </a:prstGeom>
        </p:spPr>
      </p:pic>
      <p:sp>
        <p:nvSpPr>
          <p:cNvPr id="12" name="TextBox 11">
            <a:extLst>
              <a:ext uri="{FF2B5EF4-FFF2-40B4-BE49-F238E27FC236}">
                <a16:creationId xmlns:a16="http://schemas.microsoft.com/office/drawing/2014/main" id="{329396D2-097A-F551-0F8C-2B19D1E5846E}"/>
              </a:ext>
            </a:extLst>
          </p:cNvPr>
          <p:cNvSpPr txBox="1"/>
          <p:nvPr/>
        </p:nvSpPr>
        <p:spPr>
          <a:xfrm>
            <a:off x="811132" y="1046780"/>
            <a:ext cx="10762049" cy="830997"/>
          </a:xfrm>
          <a:prstGeom prst="rect">
            <a:avLst/>
          </a:prstGeom>
          <a:noFill/>
        </p:spPr>
        <p:txBody>
          <a:bodyPr wrap="none" rtlCol="0">
            <a:spAutoFit/>
          </a:bodyPr>
          <a:lstStyle/>
          <a:p>
            <a:r>
              <a:rPr lang="en-AU" sz="2400" b="1" i="0" dirty="0">
                <a:solidFill>
                  <a:srgbClr val="0432FF"/>
                </a:solidFill>
                <a:effectLst/>
                <a:latin typeface="Helvetica" pitchFamily="2" charset="0"/>
              </a:rPr>
              <a:t>The ‘data lake’ concept and its importance in a data-driven organisation</a:t>
            </a:r>
          </a:p>
          <a:p>
            <a:endParaRPr lang="en-AU" sz="2400" dirty="0"/>
          </a:p>
        </p:txBody>
      </p:sp>
    </p:spTree>
    <p:extLst>
      <p:ext uri="{BB962C8B-B14F-4D97-AF65-F5344CB8AC3E}">
        <p14:creationId xmlns:p14="http://schemas.microsoft.com/office/powerpoint/2010/main" val="4166447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23</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432339" y="1398354"/>
            <a:ext cx="11208790" cy="5698419"/>
          </a:xfrm>
          <a:prstGeom prst="rect">
            <a:avLst/>
          </a:prstGeom>
          <a:noFill/>
        </p:spPr>
        <p:txBody>
          <a:bodyPr wrap="square" rtlCol="0">
            <a:spAutoFit/>
          </a:bodyPr>
          <a:lstStyle/>
          <a:p>
            <a:pPr>
              <a:lnSpc>
                <a:spcPct val="150000"/>
              </a:lnSpc>
            </a:pPr>
            <a:br>
              <a:rPr lang="en-AU" dirty="0"/>
            </a:br>
            <a:r>
              <a:rPr lang="en-AU" sz="2400" b="1" dirty="0">
                <a:solidFill>
                  <a:srgbClr val="0432FF"/>
                </a:solidFill>
                <a:latin typeface="Helvetica" pitchFamily="2" charset="0"/>
              </a:rPr>
              <a:t>Importance of Data Lakes in a Data-Driven Organisation:</a:t>
            </a:r>
          </a:p>
          <a:p>
            <a:pPr marL="342900" indent="-342900">
              <a:lnSpc>
                <a:spcPct val="150000"/>
              </a:lnSpc>
              <a:buFont typeface="Wingdings" pitchFamily="2" charset="2"/>
              <a:buChar char="ü"/>
            </a:pPr>
            <a:r>
              <a:rPr lang="en-AU" sz="2000" b="1" dirty="0">
                <a:solidFill>
                  <a:schemeClr val="tx1"/>
                </a:solidFill>
                <a:latin typeface="Helvetica" pitchFamily="2" charset="0"/>
              </a:rPr>
              <a:t>Single Version of Truth</a:t>
            </a:r>
          </a:p>
          <a:p>
            <a:pPr marL="342900" indent="-342900">
              <a:lnSpc>
                <a:spcPct val="150000"/>
              </a:lnSpc>
              <a:buFont typeface="Wingdings" pitchFamily="2" charset="2"/>
              <a:buChar char="ü"/>
            </a:pPr>
            <a:r>
              <a:rPr lang="en-AU" sz="2000" b="1" dirty="0">
                <a:solidFill>
                  <a:schemeClr val="tx1"/>
                </a:solidFill>
                <a:latin typeface="Helvetica" pitchFamily="2" charset="0"/>
              </a:rPr>
              <a:t>Flexibility</a:t>
            </a:r>
          </a:p>
          <a:p>
            <a:pPr marL="342900" indent="-342900">
              <a:lnSpc>
                <a:spcPct val="150000"/>
              </a:lnSpc>
              <a:buFont typeface="Wingdings" pitchFamily="2" charset="2"/>
              <a:buChar char="ü"/>
            </a:pPr>
            <a:r>
              <a:rPr lang="en-AU" sz="2000" b="1" dirty="0">
                <a:solidFill>
                  <a:schemeClr val="tx1"/>
                </a:solidFill>
                <a:latin typeface="Helvetica" pitchFamily="2" charset="0"/>
              </a:rPr>
              <a:t>Scalability</a:t>
            </a:r>
          </a:p>
          <a:p>
            <a:pPr marL="342900" indent="-342900">
              <a:lnSpc>
                <a:spcPct val="150000"/>
              </a:lnSpc>
              <a:buFont typeface="Wingdings" pitchFamily="2" charset="2"/>
              <a:buChar char="ü"/>
            </a:pPr>
            <a:r>
              <a:rPr lang="en-AU" sz="2000" b="1" dirty="0">
                <a:solidFill>
                  <a:schemeClr val="tx1"/>
                </a:solidFill>
                <a:latin typeface="Helvetica" pitchFamily="2" charset="0"/>
              </a:rPr>
              <a:t>Advanced Analytics</a:t>
            </a:r>
          </a:p>
          <a:p>
            <a:pPr marL="342900" indent="-342900">
              <a:lnSpc>
                <a:spcPct val="150000"/>
              </a:lnSpc>
              <a:buFont typeface="Wingdings" pitchFamily="2" charset="2"/>
              <a:buChar char="ü"/>
            </a:pPr>
            <a:r>
              <a:rPr lang="en-AU" sz="2000" b="1" dirty="0">
                <a:solidFill>
                  <a:schemeClr val="tx1"/>
                </a:solidFill>
                <a:latin typeface="Helvetica" pitchFamily="2" charset="0"/>
              </a:rPr>
              <a:t>Cost-Effective</a:t>
            </a:r>
          </a:p>
          <a:p>
            <a:pPr marL="342900" indent="-342900">
              <a:lnSpc>
                <a:spcPct val="150000"/>
              </a:lnSpc>
              <a:buFont typeface="Wingdings" pitchFamily="2" charset="2"/>
              <a:buChar char="ü"/>
            </a:pPr>
            <a:r>
              <a:rPr lang="en-AU" sz="2000" b="1" dirty="0">
                <a:solidFill>
                  <a:schemeClr val="tx1"/>
                </a:solidFill>
                <a:latin typeface="Helvetica" pitchFamily="2" charset="0"/>
              </a:rPr>
              <a:t>Schema on read</a:t>
            </a:r>
            <a:endParaRPr lang="en-AU" sz="2000" dirty="0">
              <a:solidFill>
                <a:schemeClr val="tx1"/>
              </a:solidFill>
              <a:latin typeface="Helvetica" pitchFamily="2" charset="0"/>
            </a:endParaRPr>
          </a:p>
          <a:p>
            <a:pPr marL="742950" lvl="1" indent="-285750" algn="l">
              <a:lnSpc>
                <a:spcPct val="150000"/>
              </a:lnSpc>
              <a:buFont typeface="Arial" panose="020B0604020202020204" pitchFamily="34" charset="0"/>
              <a:buChar char="•"/>
            </a:pPr>
            <a:endParaRPr lang="en-AU" sz="2000" b="0" i="0" dirty="0">
              <a:solidFill>
                <a:srgbClr val="374151"/>
              </a:solidFill>
              <a:effectLst/>
              <a:latin typeface="Helvetica" pitchFamily="2" charset="0"/>
            </a:endParaRPr>
          </a:p>
          <a:p>
            <a:pPr>
              <a:lnSpc>
                <a:spcPct val="150000"/>
              </a:lnSpc>
              <a:spcAft>
                <a:spcPts val="600"/>
              </a:spcAft>
            </a:pPr>
            <a:endParaRPr lang="en-AU" sz="2200" dirty="0">
              <a:solidFill>
                <a:schemeClr val="tx1"/>
              </a:solidFill>
              <a:latin typeface="Söhne"/>
            </a:endParaRPr>
          </a:p>
          <a:p>
            <a:pPr>
              <a:lnSpc>
                <a:spcPct val="150000"/>
              </a:lnSpc>
              <a:spcAft>
                <a:spcPts val="600"/>
              </a:spcAft>
            </a:pPr>
            <a:endParaRPr lang="en-AU" sz="2200" b="1" dirty="0">
              <a:solidFill>
                <a:schemeClr val="tx1"/>
              </a:solidFill>
              <a:latin typeface="Söhne"/>
            </a:endParaRPr>
          </a:p>
          <a:p>
            <a:pPr>
              <a:lnSpc>
                <a:spcPct val="150000"/>
              </a:lnSpc>
              <a:spcAft>
                <a:spcPts val="600"/>
              </a:spcAft>
            </a:pPr>
            <a:endParaRPr lang="en-AU" sz="2200" i="0" dirty="0">
              <a:solidFill>
                <a:srgbClr val="374151"/>
              </a:solidFill>
              <a:effectLst/>
              <a:latin typeface="Helvetica" pitchFamily="2" charset="0"/>
            </a:endParaRPr>
          </a:p>
        </p:txBody>
      </p:sp>
      <p:sp>
        <p:nvSpPr>
          <p:cNvPr id="7" name="TextBox 6">
            <a:extLst>
              <a:ext uri="{FF2B5EF4-FFF2-40B4-BE49-F238E27FC236}">
                <a16:creationId xmlns:a16="http://schemas.microsoft.com/office/drawing/2014/main" id="{AD81C956-0D93-43E7-E3C9-042DA01470F1}"/>
              </a:ext>
            </a:extLst>
          </p:cNvPr>
          <p:cNvSpPr txBox="1"/>
          <p:nvPr/>
        </p:nvSpPr>
        <p:spPr>
          <a:xfrm>
            <a:off x="811132" y="1046780"/>
            <a:ext cx="10762049" cy="830997"/>
          </a:xfrm>
          <a:prstGeom prst="rect">
            <a:avLst/>
          </a:prstGeom>
          <a:noFill/>
        </p:spPr>
        <p:txBody>
          <a:bodyPr wrap="none" rtlCol="0">
            <a:spAutoFit/>
          </a:bodyPr>
          <a:lstStyle/>
          <a:p>
            <a:r>
              <a:rPr lang="en-AU" sz="2400" b="1" i="0" dirty="0">
                <a:solidFill>
                  <a:srgbClr val="0432FF"/>
                </a:solidFill>
                <a:effectLst/>
                <a:latin typeface="Helvetica" pitchFamily="2" charset="0"/>
              </a:rPr>
              <a:t>The ‘data lake’ concept and its importance in a data-driven organisation</a:t>
            </a:r>
          </a:p>
          <a:p>
            <a:endParaRPr lang="en-AU" sz="2400" dirty="0"/>
          </a:p>
        </p:txBody>
      </p:sp>
      <p:pic>
        <p:nvPicPr>
          <p:cNvPr id="12" name="Picture 11">
            <a:extLst>
              <a:ext uri="{FF2B5EF4-FFF2-40B4-BE49-F238E27FC236}">
                <a16:creationId xmlns:a16="http://schemas.microsoft.com/office/drawing/2014/main" id="{74947200-DE0D-A9DB-9A05-1345E0399BDB}"/>
              </a:ext>
            </a:extLst>
          </p:cNvPr>
          <p:cNvPicPr>
            <a:picLocks noChangeAspect="1"/>
          </p:cNvPicPr>
          <p:nvPr/>
        </p:nvPicPr>
        <p:blipFill>
          <a:blip r:embed="rId4"/>
          <a:stretch>
            <a:fillRect/>
          </a:stretch>
        </p:blipFill>
        <p:spPr>
          <a:xfrm>
            <a:off x="4876800" y="2211270"/>
            <a:ext cx="6108700" cy="4136099"/>
          </a:xfrm>
          <a:prstGeom prst="rect">
            <a:avLst/>
          </a:prstGeom>
        </p:spPr>
      </p:pic>
    </p:spTree>
    <p:extLst>
      <p:ext uri="{BB962C8B-B14F-4D97-AF65-F5344CB8AC3E}">
        <p14:creationId xmlns:p14="http://schemas.microsoft.com/office/powerpoint/2010/main" val="2312905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24</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365324" y="1119986"/>
            <a:ext cx="5663661" cy="2031325"/>
          </a:xfrm>
          <a:prstGeom prst="rect">
            <a:avLst/>
          </a:prstGeom>
          <a:noFill/>
        </p:spPr>
        <p:txBody>
          <a:bodyPr wrap="square" rtlCol="0">
            <a:spAutoFit/>
          </a:bodyPr>
          <a:lstStyle/>
          <a:p>
            <a:pPr algn="l"/>
            <a:r>
              <a:rPr lang="en-AU" sz="2400" b="1" i="0" dirty="0">
                <a:solidFill>
                  <a:srgbClr val="0432FF"/>
                </a:solidFill>
                <a:effectLst/>
                <a:latin typeface="Helvetica" pitchFamily="2" charset="0"/>
              </a:rPr>
              <a:t>Differences Between Data Lakes and Traditional Databases:</a:t>
            </a:r>
          </a:p>
          <a:p>
            <a:pPr algn="l"/>
            <a:endParaRPr lang="en-AU" sz="2400" b="0" i="0" dirty="0">
              <a:solidFill>
                <a:srgbClr val="0432FF"/>
              </a:solidFill>
              <a:effectLst/>
              <a:latin typeface="Helvetica" pitchFamily="2" charset="0"/>
            </a:endParaRPr>
          </a:p>
          <a:p>
            <a:pPr algn="l"/>
            <a:endParaRPr lang="en-AU" sz="5400" i="0" dirty="0">
              <a:solidFill>
                <a:srgbClr val="374151"/>
              </a:solidFill>
              <a:effectLst/>
              <a:latin typeface="Helvetica" pitchFamily="2" charset="0"/>
            </a:endParaRPr>
          </a:p>
        </p:txBody>
      </p:sp>
      <p:pic>
        <p:nvPicPr>
          <p:cNvPr id="9" name="Picture 8">
            <a:extLst>
              <a:ext uri="{FF2B5EF4-FFF2-40B4-BE49-F238E27FC236}">
                <a16:creationId xmlns:a16="http://schemas.microsoft.com/office/drawing/2014/main" id="{0AA870DA-2E1E-D4E2-0452-9D04EC936739}"/>
              </a:ext>
            </a:extLst>
          </p:cNvPr>
          <p:cNvPicPr>
            <a:picLocks noChangeAspect="1"/>
          </p:cNvPicPr>
          <p:nvPr/>
        </p:nvPicPr>
        <p:blipFill>
          <a:blip r:embed="rId4"/>
          <a:stretch>
            <a:fillRect/>
          </a:stretch>
        </p:blipFill>
        <p:spPr>
          <a:xfrm>
            <a:off x="6559560" y="977776"/>
            <a:ext cx="4846583" cy="5491737"/>
          </a:xfrm>
          <a:prstGeom prst="rect">
            <a:avLst/>
          </a:prstGeom>
        </p:spPr>
      </p:pic>
      <p:pic>
        <p:nvPicPr>
          <p:cNvPr id="11" name="Picture 10">
            <a:extLst>
              <a:ext uri="{FF2B5EF4-FFF2-40B4-BE49-F238E27FC236}">
                <a16:creationId xmlns:a16="http://schemas.microsoft.com/office/drawing/2014/main" id="{344578DA-91B0-F182-E6D5-0B5095F48332}"/>
              </a:ext>
            </a:extLst>
          </p:cNvPr>
          <p:cNvPicPr>
            <a:picLocks noChangeAspect="1"/>
          </p:cNvPicPr>
          <p:nvPr/>
        </p:nvPicPr>
        <p:blipFill>
          <a:blip r:embed="rId5"/>
          <a:stretch>
            <a:fillRect/>
          </a:stretch>
        </p:blipFill>
        <p:spPr>
          <a:xfrm>
            <a:off x="789732" y="2641181"/>
            <a:ext cx="4342726" cy="3067050"/>
          </a:xfrm>
          <a:prstGeom prst="rect">
            <a:avLst/>
          </a:prstGeom>
        </p:spPr>
      </p:pic>
    </p:spTree>
    <p:extLst>
      <p:ext uri="{BB962C8B-B14F-4D97-AF65-F5344CB8AC3E}">
        <p14:creationId xmlns:p14="http://schemas.microsoft.com/office/powerpoint/2010/main" val="54702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25</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4456123" y="2752783"/>
            <a:ext cx="5663661" cy="1661993"/>
          </a:xfrm>
          <a:prstGeom prst="rect">
            <a:avLst/>
          </a:prstGeom>
          <a:noFill/>
        </p:spPr>
        <p:txBody>
          <a:bodyPr wrap="square" rtlCol="0">
            <a:spAutoFit/>
          </a:bodyPr>
          <a:lstStyle/>
          <a:p>
            <a:pPr algn="l"/>
            <a:r>
              <a:rPr lang="en-AU" sz="2400" b="1" i="0" dirty="0">
                <a:solidFill>
                  <a:srgbClr val="0432FF"/>
                </a:solidFill>
                <a:effectLst/>
                <a:latin typeface="Helvetica" pitchFamily="2" charset="0"/>
              </a:rPr>
              <a:t>Ready for a Quiz</a:t>
            </a:r>
          </a:p>
          <a:p>
            <a:pPr algn="l"/>
            <a:endParaRPr lang="en-AU" sz="2400" b="0" i="0" dirty="0">
              <a:solidFill>
                <a:srgbClr val="0432FF"/>
              </a:solidFill>
              <a:effectLst/>
              <a:latin typeface="Helvetica" pitchFamily="2" charset="0"/>
            </a:endParaRPr>
          </a:p>
          <a:p>
            <a:pPr algn="l"/>
            <a:endParaRPr lang="en-AU" sz="5400" i="0" dirty="0">
              <a:solidFill>
                <a:srgbClr val="374151"/>
              </a:solidFill>
              <a:effectLst/>
              <a:latin typeface="Helvetica" pitchFamily="2" charset="0"/>
            </a:endParaRPr>
          </a:p>
        </p:txBody>
      </p:sp>
    </p:spTree>
    <p:extLst>
      <p:ext uri="{BB962C8B-B14F-4D97-AF65-F5344CB8AC3E}">
        <p14:creationId xmlns:p14="http://schemas.microsoft.com/office/powerpoint/2010/main" val="308495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26</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272479" y="881559"/>
            <a:ext cx="5663661" cy="5693866"/>
          </a:xfrm>
          <a:prstGeom prst="rect">
            <a:avLst/>
          </a:prstGeom>
          <a:noFill/>
        </p:spPr>
        <p:txBody>
          <a:bodyPr wrap="square" rtlCol="0">
            <a:spAutoFit/>
          </a:bodyPr>
          <a:lstStyle/>
          <a:p>
            <a:pPr algn="l">
              <a:buFont typeface="+mj-lt"/>
              <a:buAutoNum type="arabicPeriod"/>
            </a:pPr>
            <a:r>
              <a:rPr lang="en-AU" sz="1400" b="1" i="0" dirty="0">
                <a:solidFill>
                  <a:srgbClr val="0D0D0D"/>
                </a:solidFill>
                <a:effectLst/>
                <a:latin typeface="Söhne"/>
              </a:rPr>
              <a:t>What is a data lake?</a:t>
            </a:r>
          </a:p>
          <a:p>
            <a:pPr lvl="1" algn="l"/>
            <a:r>
              <a:rPr lang="en-AU" sz="1400" b="0" i="0" dirty="0">
                <a:solidFill>
                  <a:srgbClr val="0D0D0D"/>
                </a:solidFill>
                <a:effectLst/>
                <a:latin typeface="Söhne"/>
              </a:rPr>
              <a:t>A) A storage repository that holds a vast amount of raw data in its native format.</a:t>
            </a:r>
          </a:p>
          <a:p>
            <a:pPr lvl="1" algn="l"/>
            <a:r>
              <a:rPr lang="en-AU" sz="1400" b="0" i="0" dirty="0">
                <a:solidFill>
                  <a:srgbClr val="0D0D0D"/>
                </a:solidFill>
                <a:effectLst/>
                <a:latin typeface="Söhne"/>
              </a:rPr>
              <a:t>B) A database designed for processing transactions.</a:t>
            </a:r>
          </a:p>
          <a:p>
            <a:pPr lvl="1" algn="l"/>
            <a:r>
              <a:rPr lang="en-AU" sz="1400" b="0" i="0" dirty="0">
                <a:solidFill>
                  <a:srgbClr val="0D0D0D"/>
                </a:solidFill>
                <a:effectLst/>
                <a:latin typeface="Söhne"/>
              </a:rPr>
              <a:t>C) A tool for data visualisation.</a:t>
            </a:r>
          </a:p>
          <a:p>
            <a:pPr lvl="1" algn="l"/>
            <a:r>
              <a:rPr lang="en-AU" sz="1400" b="0" i="0" dirty="0">
                <a:solidFill>
                  <a:srgbClr val="0D0D0D"/>
                </a:solidFill>
                <a:effectLst/>
                <a:latin typeface="Söhne"/>
              </a:rPr>
              <a:t>D) A method for data encryption.</a:t>
            </a:r>
          </a:p>
          <a:p>
            <a:pPr algn="l">
              <a:buFont typeface="+mj-lt"/>
              <a:buAutoNum type="arabicPeriod"/>
            </a:pPr>
            <a:r>
              <a:rPr lang="en-AU" sz="1400" b="1" i="0" dirty="0">
                <a:solidFill>
                  <a:srgbClr val="0D0D0D"/>
                </a:solidFill>
                <a:effectLst/>
                <a:latin typeface="Söhne"/>
              </a:rPr>
              <a:t>Which of the following is a primary characteristic of a data lake?</a:t>
            </a:r>
          </a:p>
          <a:p>
            <a:pPr lvl="1" algn="l"/>
            <a:r>
              <a:rPr lang="en-AU" sz="1400" b="0" i="0" dirty="0">
                <a:solidFill>
                  <a:srgbClr val="0D0D0D"/>
                </a:solidFill>
                <a:effectLst/>
                <a:latin typeface="Söhne"/>
              </a:rPr>
              <a:t>A) Fixed schema on write.</a:t>
            </a:r>
          </a:p>
          <a:p>
            <a:pPr lvl="1" algn="l"/>
            <a:r>
              <a:rPr lang="en-AU" sz="1400" b="0" i="0" dirty="0">
                <a:solidFill>
                  <a:srgbClr val="0D0D0D"/>
                </a:solidFill>
                <a:effectLst/>
                <a:latin typeface="Söhne"/>
              </a:rPr>
              <a:t>B) Highly structured data.</a:t>
            </a:r>
          </a:p>
          <a:p>
            <a:pPr lvl="1" algn="l"/>
            <a:r>
              <a:rPr lang="en-AU" sz="1400" b="0" i="0" dirty="0">
                <a:solidFill>
                  <a:srgbClr val="0D0D0D"/>
                </a:solidFill>
                <a:effectLst/>
                <a:latin typeface="Söhne"/>
              </a:rPr>
              <a:t>C) Schema on read.</a:t>
            </a:r>
          </a:p>
          <a:p>
            <a:pPr lvl="1" algn="l"/>
            <a:r>
              <a:rPr lang="en-AU" sz="1400" b="0" i="0" dirty="0">
                <a:solidFill>
                  <a:srgbClr val="0D0D0D"/>
                </a:solidFill>
                <a:effectLst/>
                <a:latin typeface="Söhne"/>
              </a:rPr>
              <a:t>D) Limited data storage capacity.</a:t>
            </a:r>
          </a:p>
          <a:p>
            <a:pPr algn="l">
              <a:buFont typeface="+mj-lt"/>
              <a:buAutoNum type="arabicPeriod"/>
            </a:pPr>
            <a:r>
              <a:rPr lang="en-AU" sz="1400" b="1" i="0" dirty="0">
                <a:solidFill>
                  <a:srgbClr val="0D0D0D"/>
                </a:solidFill>
                <a:effectLst/>
                <a:latin typeface="Söhne"/>
              </a:rPr>
              <a:t>Data lakes are ideal for:</a:t>
            </a:r>
          </a:p>
          <a:p>
            <a:pPr lvl="1" algn="l"/>
            <a:r>
              <a:rPr lang="en-AU" sz="1400" b="0" i="0" dirty="0">
                <a:solidFill>
                  <a:srgbClr val="0D0D0D"/>
                </a:solidFill>
                <a:effectLst/>
                <a:latin typeface="Söhne"/>
              </a:rPr>
              <a:t>A) Storing structured data only.</a:t>
            </a:r>
          </a:p>
          <a:p>
            <a:pPr lvl="1" algn="l"/>
            <a:r>
              <a:rPr lang="en-AU" sz="1400" b="0" i="0" dirty="0">
                <a:solidFill>
                  <a:srgbClr val="0D0D0D"/>
                </a:solidFill>
                <a:effectLst/>
                <a:latin typeface="Söhne"/>
              </a:rPr>
              <a:t>B) Performing high-speed transactions.</a:t>
            </a:r>
          </a:p>
          <a:p>
            <a:pPr lvl="1" algn="l"/>
            <a:r>
              <a:rPr lang="en-AU" sz="1400" b="0" i="0" dirty="0">
                <a:solidFill>
                  <a:srgbClr val="0D0D0D"/>
                </a:solidFill>
                <a:effectLst/>
                <a:latin typeface="Söhne"/>
              </a:rPr>
              <a:t>C) Storing both structured and unstructured data.</a:t>
            </a:r>
          </a:p>
          <a:p>
            <a:pPr lvl="1" algn="l"/>
            <a:r>
              <a:rPr lang="en-AU" sz="1400" b="0" i="0" dirty="0">
                <a:solidFill>
                  <a:srgbClr val="0D0D0D"/>
                </a:solidFill>
                <a:effectLst/>
                <a:latin typeface="Söhne"/>
              </a:rPr>
              <a:t>D) Immediate data cleansing and processing.</a:t>
            </a:r>
          </a:p>
          <a:p>
            <a:pPr algn="l">
              <a:buFont typeface="+mj-lt"/>
              <a:buAutoNum type="arabicPeriod"/>
            </a:pPr>
            <a:r>
              <a:rPr lang="en-AU" sz="1400" b="1" i="0" dirty="0">
                <a:solidFill>
                  <a:srgbClr val="0D0D0D"/>
                </a:solidFill>
                <a:effectLst/>
                <a:latin typeface="Söhne"/>
              </a:rPr>
              <a:t>Which technology is most commonly used to manage data lakes?</a:t>
            </a:r>
          </a:p>
          <a:p>
            <a:pPr lvl="1" algn="l"/>
            <a:r>
              <a:rPr lang="en-AU" sz="1400" b="0" i="0" dirty="0">
                <a:solidFill>
                  <a:srgbClr val="0D0D0D"/>
                </a:solidFill>
                <a:effectLst/>
                <a:latin typeface="Söhne"/>
              </a:rPr>
              <a:t>A) Relational Database Management System (RDBMS).</a:t>
            </a:r>
          </a:p>
          <a:p>
            <a:pPr lvl="1" algn="l"/>
            <a:r>
              <a:rPr lang="en-AU" sz="1400" b="0" i="0" dirty="0">
                <a:solidFill>
                  <a:srgbClr val="0D0D0D"/>
                </a:solidFill>
                <a:effectLst/>
                <a:latin typeface="Söhne"/>
              </a:rPr>
              <a:t>B) Hadoop Distributed File System (HDFS).</a:t>
            </a:r>
          </a:p>
          <a:p>
            <a:pPr lvl="1" algn="l"/>
            <a:r>
              <a:rPr lang="en-AU" sz="1400" b="0" i="0" dirty="0">
                <a:solidFill>
                  <a:srgbClr val="0D0D0D"/>
                </a:solidFill>
                <a:effectLst/>
                <a:latin typeface="Söhne"/>
              </a:rPr>
              <a:t>C) Online Analytical Processing (OLAP).</a:t>
            </a:r>
          </a:p>
          <a:p>
            <a:pPr lvl="1" algn="l"/>
            <a:r>
              <a:rPr lang="en-AU" sz="1400" b="0" i="0" dirty="0">
                <a:solidFill>
                  <a:srgbClr val="0D0D0D"/>
                </a:solidFill>
                <a:effectLst/>
                <a:latin typeface="Söhne"/>
              </a:rPr>
              <a:t>D) Data Encryption Standard (DES).</a:t>
            </a:r>
          </a:p>
          <a:p>
            <a:pPr algn="l">
              <a:buFont typeface="+mj-lt"/>
              <a:buAutoNum type="arabicPeriod"/>
            </a:pPr>
            <a:r>
              <a:rPr lang="en-AU" sz="1400" b="1" i="0" dirty="0">
                <a:solidFill>
                  <a:srgbClr val="0D0D0D"/>
                </a:solidFill>
                <a:effectLst/>
                <a:latin typeface="Söhne"/>
              </a:rPr>
              <a:t>What is a significant advantage of using a data lake?</a:t>
            </a:r>
          </a:p>
          <a:p>
            <a:pPr lvl="1" algn="l"/>
            <a:r>
              <a:rPr lang="en-AU" sz="1400" b="0" i="0" dirty="0">
                <a:solidFill>
                  <a:srgbClr val="0D0D0D"/>
                </a:solidFill>
                <a:effectLst/>
                <a:latin typeface="Söhne"/>
              </a:rPr>
              <a:t>A) Fixed storage capacity.</a:t>
            </a:r>
          </a:p>
          <a:p>
            <a:pPr lvl="1" algn="l"/>
            <a:r>
              <a:rPr lang="en-AU" sz="1400" b="0" i="0" dirty="0">
                <a:solidFill>
                  <a:srgbClr val="0D0D0D"/>
                </a:solidFill>
                <a:effectLst/>
                <a:latin typeface="Söhne"/>
              </a:rPr>
              <a:t>B) High cost of storage.</a:t>
            </a:r>
          </a:p>
          <a:p>
            <a:pPr lvl="1" algn="l"/>
            <a:r>
              <a:rPr lang="en-AU" sz="1400" b="0" i="0" dirty="0">
                <a:solidFill>
                  <a:srgbClr val="0D0D0D"/>
                </a:solidFill>
                <a:effectLst/>
                <a:latin typeface="Söhne"/>
              </a:rPr>
              <a:t>C) Flexibility in data analysis.</a:t>
            </a:r>
          </a:p>
          <a:p>
            <a:pPr lvl="1" algn="l"/>
            <a:r>
              <a:rPr lang="en-AU" sz="1400" b="0" i="0" dirty="0">
                <a:solidFill>
                  <a:srgbClr val="0D0D0D"/>
                </a:solidFill>
                <a:effectLst/>
                <a:latin typeface="Söhne"/>
              </a:rPr>
              <a:t>D) Limited data access.</a:t>
            </a:r>
          </a:p>
        </p:txBody>
      </p:sp>
      <p:sp>
        <p:nvSpPr>
          <p:cNvPr id="7" name="TextBox 6">
            <a:extLst>
              <a:ext uri="{FF2B5EF4-FFF2-40B4-BE49-F238E27FC236}">
                <a16:creationId xmlns:a16="http://schemas.microsoft.com/office/drawing/2014/main" id="{BAB73468-38C7-EA38-B7E8-4DC1DDD9A893}"/>
              </a:ext>
            </a:extLst>
          </p:cNvPr>
          <p:cNvSpPr txBox="1"/>
          <p:nvPr/>
        </p:nvSpPr>
        <p:spPr>
          <a:xfrm>
            <a:off x="5638800" y="881559"/>
            <a:ext cx="7166334" cy="5909310"/>
          </a:xfrm>
          <a:prstGeom prst="rect">
            <a:avLst/>
          </a:prstGeom>
          <a:noFill/>
        </p:spPr>
        <p:txBody>
          <a:bodyPr wrap="square" rtlCol="0">
            <a:spAutoFit/>
          </a:bodyPr>
          <a:lstStyle/>
          <a:p>
            <a:pPr algn="l"/>
            <a:r>
              <a:rPr lang="en-AU" sz="1400" b="1" i="0" dirty="0">
                <a:solidFill>
                  <a:srgbClr val="0D0D0D"/>
                </a:solidFill>
                <a:effectLst/>
                <a:latin typeface="Söhne"/>
              </a:rPr>
              <a:t>6. Which of the following is a challenge associated with data lakes?</a:t>
            </a:r>
          </a:p>
          <a:p>
            <a:pPr lvl="1" algn="l"/>
            <a:r>
              <a:rPr lang="en-AU" sz="1400" b="0" i="0" dirty="0">
                <a:solidFill>
                  <a:srgbClr val="0D0D0D"/>
                </a:solidFill>
                <a:effectLst/>
                <a:latin typeface="Söhne"/>
              </a:rPr>
              <a:t>A) Data swamping.</a:t>
            </a:r>
          </a:p>
          <a:p>
            <a:pPr lvl="1" algn="l"/>
            <a:r>
              <a:rPr lang="en-AU" sz="1400" b="0" i="0" dirty="0">
                <a:solidFill>
                  <a:srgbClr val="0D0D0D"/>
                </a:solidFill>
                <a:effectLst/>
                <a:latin typeface="Söhne"/>
              </a:rPr>
              <a:t>B) Limited data storage.</a:t>
            </a:r>
          </a:p>
          <a:p>
            <a:pPr lvl="1" algn="l"/>
            <a:r>
              <a:rPr lang="en-AU" sz="1400" b="0" i="0" dirty="0">
                <a:solidFill>
                  <a:srgbClr val="0D0D0D"/>
                </a:solidFill>
                <a:effectLst/>
                <a:latin typeface="Söhne"/>
              </a:rPr>
              <a:t>C) Fast data retrieval.</a:t>
            </a:r>
          </a:p>
          <a:p>
            <a:pPr lvl="1" algn="l"/>
            <a:r>
              <a:rPr lang="en-AU" sz="1400" b="0" i="0" dirty="0">
                <a:solidFill>
                  <a:srgbClr val="0D0D0D"/>
                </a:solidFill>
                <a:effectLst/>
                <a:latin typeface="Söhne"/>
              </a:rPr>
              <a:t>D) High data quality.</a:t>
            </a:r>
          </a:p>
          <a:p>
            <a:pPr algn="l"/>
            <a:r>
              <a:rPr lang="en-AU" sz="1400" b="1" i="0" dirty="0">
                <a:solidFill>
                  <a:srgbClr val="0D0D0D"/>
                </a:solidFill>
                <a:effectLst/>
                <a:latin typeface="Söhne"/>
              </a:rPr>
              <a:t>7. Data lakes support which types of analytics?</a:t>
            </a:r>
          </a:p>
          <a:p>
            <a:pPr lvl="1" algn="l"/>
            <a:r>
              <a:rPr lang="en-AU" sz="1400" b="0" i="0" dirty="0">
                <a:solidFill>
                  <a:srgbClr val="0D0D0D"/>
                </a:solidFill>
                <a:effectLst/>
                <a:latin typeface="Söhne"/>
              </a:rPr>
              <a:t>A) Only real-time analytics.</a:t>
            </a:r>
          </a:p>
          <a:p>
            <a:pPr lvl="1" algn="l"/>
            <a:r>
              <a:rPr lang="en-AU" sz="1400" b="0" i="0" dirty="0">
                <a:solidFill>
                  <a:srgbClr val="0D0D0D"/>
                </a:solidFill>
                <a:effectLst/>
                <a:latin typeface="Söhne"/>
              </a:rPr>
              <a:t>B) Only batch processing.</a:t>
            </a:r>
          </a:p>
          <a:p>
            <a:pPr lvl="1" algn="l"/>
            <a:r>
              <a:rPr lang="en-AU" sz="1400" b="0" i="0" dirty="0">
                <a:solidFill>
                  <a:srgbClr val="0D0D0D"/>
                </a:solidFill>
                <a:effectLst/>
                <a:latin typeface="Söhne"/>
              </a:rPr>
              <a:t>C) Real-time, batch, and advanced analytics.</a:t>
            </a:r>
          </a:p>
          <a:p>
            <a:pPr lvl="1" algn="l"/>
            <a:r>
              <a:rPr lang="en-AU" sz="1400" b="0" i="0" dirty="0">
                <a:solidFill>
                  <a:srgbClr val="0D0D0D"/>
                </a:solidFill>
                <a:effectLst/>
                <a:latin typeface="Söhne"/>
              </a:rPr>
              <a:t>D) Only structured data analytics.</a:t>
            </a:r>
          </a:p>
          <a:p>
            <a:pPr algn="l"/>
            <a:r>
              <a:rPr lang="en-AU" sz="1400" b="1" i="0" dirty="0">
                <a:solidFill>
                  <a:srgbClr val="0D0D0D"/>
                </a:solidFill>
                <a:effectLst/>
                <a:latin typeface="Söhne"/>
              </a:rPr>
              <a:t>8. How do data lakes differ from data warehouses?</a:t>
            </a:r>
          </a:p>
          <a:p>
            <a:pPr lvl="1" algn="l"/>
            <a:r>
              <a:rPr lang="en-AU" sz="1400" b="0" i="0" dirty="0">
                <a:solidFill>
                  <a:srgbClr val="0D0D0D"/>
                </a:solidFill>
                <a:effectLst/>
                <a:latin typeface="Söhne"/>
              </a:rPr>
              <a:t>A) Data lakes are for structured data, data warehouses are for unstructured data.</a:t>
            </a:r>
          </a:p>
          <a:p>
            <a:pPr lvl="1" algn="l"/>
            <a:r>
              <a:rPr lang="en-AU" sz="1400" b="0" i="0" dirty="0">
                <a:solidFill>
                  <a:srgbClr val="0D0D0D"/>
                </a:solidFill>
                <a:effectLst/>
                <a:latin typeface="Söhne"/>
              </a:rPr>
              <a:t>B) Data lakes require a predefined schema, data warehouses do not.</a:t>
            </a:r>
          </a:p>
          <a:p>
            <a:pPr lvl="1" algn="l"/>
            <a:r>
              <a:rPr lang="en-AU" sz="1400" b="0" i="0" dirty="0">
                <a:solidFill>
                  <a:srgbClr val="0D0D0D"/>
                </a:solidFill>
                <a:effectLst/>
                <a:latin typeface="Söhne"/>
              </a:rPr>
              <a:t>C) Data lakes store raw data, while data warehouses store processed data.</a:t>
            </a:r>
          </a:p>
          <a:p>
            <a:pPr lvl="1" algn="l"/>
            <a:r>
              <a:rPr lang="en-AU" sz="1400" b="0" i="0" dirty="0">
                <a:solidFill>
                  <a:srgbClr val="0D0D0D"/>
                </a:solidFill>
                <a:effectLst/>
                <a:latin typeface="Söhne"/>
              </a:rPr>
              <a:t>D) Data lakes have limited storage, data warehouses have unlimited storage.</a:t>
            </a:r>
          </a:p>
          <a:p>
            <a:pPr algn="l"/>
            <a:r>
              <a:rPr lang="en-AU" sz="1400" b="1" i="0" dirty="0">
                <a:solidFill>
                  <a:srgbClr val="0D0D0D"/>
                </a:solidFill>
                <a:effectLst/>
                <a:latin typeface="Söhne"/>
              </a:rPr>
              <a:t>9. What is an essential factor to consider when implementing a data lake?</a:t>
            </a:r>
          </a:p>
          <a:p>
            <a:pPr lvl="1" algn="l"/>
            <a:r>
              <a:rPr lang="en-AU" sz="1400" b="0" i="0" dirty="0">
                <a:solidFill>
                  <a:srgbClr val="0D0D0D"/>
                </a:solidFill>
                <a:effectLst/>
                <a:latin typeface="Söhne"/>
              </a:rPr>
              <a:t>A) Ignoring data governance.</a:t>
            </a:r>
          </a:p>
          <a:p>
            <a:pPr lvl="1" algn="l"/>
            <a:r>
              <a:rPr lang="en-AU" sz="1400" b="0" i="0" dirty="0">
                <a:solidFill>
                  <a:srgbClr val="0D0D0D"/>
                </a:solidFill>
                <a:effectLst/>
                <a:latin typeface="Söhne"/>
              </a:rPr>
              <a:t>B) Ensuring data quality and governance.</a:t>
            </a:r>
          </a:p>
          <a:p>
            <a:pPr lvl="1" algn="l"/>
            <a:r>
              <a:rPr lang="en-AU" sz="1400" b="0" i="0" dirty="0">
                <a:solidFill>
                  <a:srgbClr val="0D0D0D"/>
                </a:solidFill>
                <a:effectLst/>
                <a:latin typeface="Söhne"/>
              </a:rPr>
              <a:t>C) Using a single data format.</a:t>
            </a:r>
          </a:p>
          <a:p>
            <a:pPr lvl="1" algn="l"/>
            <a:r>
              <a:rPr lang="en-AU" sz="1400" b="0" i="0" dirty="0">
                <a:solidFill>
                  <a:srgbClr val="0D0D0D"/>
                </a:solidFill>
                <a:effectLst/>
                <a:latin typeface="Söhne"/>
              </a:rPr>
              <a:t>D) Restricting data access to a few users.</a:t>
            </a:r>
          </a:p>
          <a:p>
            <a:pPr algn="l"/>
            <a:r>
              <a:rPr lang="en-AU" sz="1400" b="1" i="0" dirty="0">
                <a:solidFill>
                  <a:srgbClr val="0D0D0D"/>
                </a:solidFill>
                <a:effectLst/>
                <a:latin typeface="Söhne"/>
              </a:rPr>
              <a:t>10. Which statement best describes the scalability of data lakes?</a:t>
            </a:r>
          </a:p>
          <a:p>
            <a:pPr lvl="1" algn="l"/>
            <a:r>
              <a:rPr lang="en-AU" sz="1400" b="0" i="0" dirty="0">
                <a:solidFill>
                  <a:srgbClr val="0D0D0D"/>
                </a:solidFill>
                <a:effectLst/>
                <a:latin typeface="Söhne"/>
              </a:rPr>
              <a:t>A) Data lakes cannot handle large volumes of data.</a:t>
            </a:r>
          </a:p>
          <a:p>
            <a:pPr lvl="1" algn="l"/>
            <a:r>
              <a:rPr lang="en-AU" sz="1400" b="0" i="0" dirty="0">
                <a:solidFill>
                  <a:srgbClr val="0D0D0D"/>
                </a:solidFill>
                <a:effectLst/>
                <a:latin typeface="Söhne"/>
              </a:rPr>
              <a:t>B) Data lakes are scalable, handling more data without significant performance degradation.</a:t>
            </a:r>
          </a:p>
          <a:p>
            <a:pPr lvl="1" algn="l"/>
            <a:r>
              <a:rPr lang="en-AU" sz="1400" b="0" i="0" dirty="0">
                <a:solidFill>
                  <a:srgbClr val="0D0D0D"/>
                </a:solidFill>
                <a:effectLst/>
                <a:latin typeface="Söhne"/>
              </a:rPr>
              <a:t>C) Data lakes' performance decreases significantly as the amount of data increases.</a:t>
            </a:r>
          </a:p>
          <a:p>
            <a:pPr lvl="1" algn="l"/>
            <a:r>
              <a:rPr lang="en-AU" sz="1400" b="0" i="0" dirty="0">
                <a:solidFill>
                  <a:srgbClr val="0D0D0D"/>
                </a:solidFill>
                <a:effectLst/>
                <a:latin typeface="Söhne"/>
              </a:rPr>
              <a:t>D) Data lakes are only suitable for small-scale applications.</a:t>
            </a:r>
          </a:p>
        </p:txBody>
      </p:sp>
    </p:spTree>
    <p:extLst>
      <p:ext uri="{BB962C8B-B14F-4D97-AF65-F5344CB8AC3E}">
        <p14:creationId xmlns:p14="http://schemas.microsoft.com/office/powerpoint/2010/main" val="69536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27</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2543516" y="1746811"/>
            <a:ext cx="7239000" cy="1661993"/>
          </a:xfrm>
          <a:prstGeom prst="rect">
            <a:avLst/>
          </a:prstGeom>
          <a:noFill/>
        </p:spPr>
        <p:txBody>
          <a:bodyPr wrap="square" rtlCol="0">
            <a:spAutoFit/>
          </a:bodyPr>
          <a:lstStyle/>
          <a:p>
            <a:pPr algn="l"/>
            <a:r>
              <a:rPr lang="en-AU" sz="2400" b="1" i="0" dirty="0">
                <a:solidFill>
                  <a:srgbClr val="0432FF"/>
                </a:solidFill>
                <a:effectLst/>
                <a:latin typeface="Helvetica" pitchFamily="2" charset="0"/>
              </a:rPr>
              <a:t>Different Database Management Systems</a:t>
            </a:r>
          </a:p>
          <a:p>
            <a:pPr algn="l"/>
            <a:endParaRPr lang="en-AU" sz="2400" b="0" i="0" dirty="0">
              <a:solidFill>
                <a:srgbClr val="0432FF"/>
              </a:solidFill>
              <a:effectLst/>
              <a:latin typeface="Helvetica" pitchFamily="2" charset="0"/>
            </a:endParaRPr>
          </a:p>
          <a:p>
            <a:pPr algn="l"/>
            <a:endParaRPr lang="en-AU" sz="5400" i="0" dirty="0">
              <a:solidFill>
                <a:srgbClr val="374151"/>
              </a:solidFill>
              <a:effectLst/>
              <a:latin typeface="Helvetica" pitchFamily="2" charset="0"/>
            </a:endParaRPr>
          </a:p>
        </p:txBody>
      </p:sp>
      <p:pic>
        <p:nvPicPr>
          <p:cNvPr id="7" name="Picture 6" descr="A screenshot of a phone&#10;&#10;Description automatically generated">
            <a:extLst>
              <a:ext uri="{FF2B5EF4-FFF2-40B4-BE49-F238E27FC236}">
                <a16:creationId xmlns:a16="http://schemas.microsoft.com/office/drawing/2014/main" id="{70C43A6D-2D4F-72E1-7586-C71DA6E9B538}"/>
              </a:ext>
            </a:extLst>
          </p:cNvPr>
          <p:cNvPicPr>
            <a:picLocks noChangeAspect="1"/>
          </p:cNvPicPr>
          <p:nvPr/>
        </p:nvPicPr>
        <p:blipFill rotWithShape="1">
          <a:blip r:embed="rId4">
            <a:extLst>
              <a:ext uri="{28A0092B-C50C-407E-A947-70E740481C1C}">
                <a14:useLocalDpi xmlns:a14="http://schemas.microsoft.com/office/drawing/2010/main" val="0"/>
              </a:ext>
            </a:extLst>
          </a:blip>
          <a:srcRect b="57753"/>
          <a:stretch/>
        </p:blipFill>
        <p:spPr>
          <a:xfrm>
            <a:off x="1807962" y="2313323"/>
            <a:ext cx="8710109" cy="1661993"/>
          </a:xfrm>
          <a:prstGeom prst="rect">
            <a:avLst/>
          </a:prstGeom>
        </p:spPr>
      </p:pic>
      <p:pic>
        <p:nvPicPr>
          <p:cNvPr id="8" name="Picture 7">
            <a:extLst>
              <a:ext uri="{FF2B5EF4-FFF2-40B4-BE49-F238E27FC236}">
                <a16:creationId xmlns:a16="http://schemas.microsoft.com/office/drawing/2014/main" id="{9919918B-AA2B-D982-8B8D-0670B2576628}"/>
              </a:ext>
            </a:extLst>
          </p:cNvPr>
          <p:cNvPicPr>
            <a:picLocks noChangeAspect="1"/>
          </p:cNvPicPr>
          <p:nvPr/>
        </p:nvPicPr>
        <p:blipFill>
          <a:blip r:embed="rId5"/>
          <a:stretch>
            <a:fillRect/>
          </a:stretch>
        </p:blipFill>
        <p:spPr>
          <a:xfrm>
            <a:off x="5029200" y="4745051"/>
            <a:ext cx="1557018" cy="1043202"/>
          </a:xfrm>
          <a:prstGeom prst="rect">
            <a:avLst/>
          </a:prstGeom>
        </p:spPr>
      </p:pic>
      <p:pic>
        <p:nvPicPr>
          <p:cNvPr id="12" name="Picture 11">
            <a:extLst>
              <a:ext uri="{FF2B5EF4-FFF2-40B4-BE49-F238E27FC236}">
                <a16:creationId xmlns:a16="http://schemas.microsoft.com/office/drawing/2014/main" id="{33046DE4-2636-41C5-5920-D636C4830D26}"/>
              </a:ext>
            </a:extLst>
          </p:cNvPr>
          <p:cNvPicPr>
            <a:picLocks noChangeAspect="1"/>
          </p:cNvPicPr>
          <p:nvPr/>
        </p:nvPicPr>
        <p:blipFill>
          <a:blip r:embed="rId6"/>
          <a:stretch>
            <a:fillRect/>
          </a:stretch>
        </p:blipFill>
        <p:spPr>
          <a:xfrm>
            <a:off x="4419600" y="2803996"/>
            <a:ext cx="762000" cy="762000"/>
          </a:xfrm>
          <a:prstGeom prst="rect">
            <a:avLst/>
          </a:prstGeom>
        </p:spPr>
      </p:pic>
      <p:pic>
        <p:nvPicPr>
          <p:cNvPr id="14" name="Picture 13">
            <a:extLst>
              <a:ext uri="{FF2B5EF4-FFF2-40B4-BE49-F238E27FC236}">
                <a16:creationId xmlns:a16="http://schemas.microsoft.com/office/drawing/2014/main" id="{3F7B3BC4-36A9-D280-4B7D-8C131F77FE25}"/>
              </a:ext>
            </a:extLst>
          </p:cNvPr>
          <p:cNvPicPr>
            <a:picLocks noChangeAspect="1"/>
          </p:cNvPicPr>
          <p:nvPr/>
        </p:nvPicPr>
        <p:blipFill rotWithShape="1">
          <a:blip r:embed="rId7"/>
          <a:srcRect l="23575" t="19809" r="24013" b="16212"/>
          <a:stretch/>
        </p:blipFill>
        <p:spPr>
          <a:xfrm>
            <a:off x="8458200" y="2803996"/>
            <a:ext cx="914400" cy="1116225"/>
          </a:xfrm>
          <a:prstGeom prst="rect">
            <a:avLst/>
          </a:prstGeom>
        </p:spPr>
      </p:pic>
      <p:pic>
        <p:nvPicPr>
          <p:cNvPr id="15" name="Picture 14">
            <a:extLst>
              <a:ext uri="{FF2B5EF4-FFF2-40B4-BE49-F238E27FC236}">
                <a16:creationId xmlns:a16="http://schemas.microsoft.com/office/drawing/2014/main" id="{23941589-1EA0-B174-1D60-1D356CA7804A}"/>
              </a:ext>
            </a:extLst>
          </p:cNvPr>
          <p:cNvPicPr>
            <a:picLocks noChangeAspect="1"/>
          </p:cNvPicPr>
          <p:nvPr/>
        </p:nvPicPr>
        <p:blipFill rotWithShape="1">
          <a:blip r:embed="rId8"/>
          <a:srcRect l="26057" r="14065"/>
          <a:stretch/>
        </p:blipFill>
        <p:spPr>
          <a:xfrm>
            <a:off x="2438400" y="2614258"/>
            <a:ext cx="914400" cy="951738"/>
          </a:xfrm>
          <a:prstGeom prst="rect">
            <a:avLst/>
          </a:prstGeom>
        </p:spPr>
      </p:pic>
      <p:pic>
        <p:nvPicPr>
          <p:cNvPr id="16" name="Picture 15">
            <a:extLst>
              <a:ext uri="{FF2B5EF4-FFF2-40B4-BE49-F238E27FC236}">
                <a16:creationId xmlns:a16="http://schemas.microsoft.com/office/drawing/2014/main" id="{A73C711A-7F6A-5BAD-BF3C-0976B9931A08}"/>
              </a:ext>
            </a:extLst>
          </p:cNvPr>
          <p:cNvPicPr>
            <a:picLocks noChangeAspect="1"/>
          </p:cNvPicPr>
          <p:nvPr/>
        </p:nvPicPr>
        <p:blipFill>
          <a:blip r:embed="rId9"/>
          <a:stretch>
            <a:fillRect/>
          </a:stretch>
        </p:blipFill>
        <p:spPr>
          <a:xfrm>
            <a:off x="6439187" y="2709127"/>
            <a:ext cx="951738" cy="951738"/>
          </a:xfrm>
          <a:prstGeom prst="rect">
            <a:avLst/>
          </a:prstGeom>
        </p:spPr>
      </p:pic>
    </p:spTree>
    <p:extLst>
      <p:ext uri="{BB962C8B-B14F-4D97-AF65-F5344CB8AC3E}">
        <p14:creationId xmlns:p14="http://schemas.microsoft.com/office/powerpoint/2010/main" val="2850946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28</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C6B6C3CC-F764-D11B-834D-F7D7436A5DFA}"/>
              </a:ext>
            </a:extLst>
          </p:cNvPr>
          <p:cNvSpPr txBox="1"/>
          <p:nvPr/>
        </p:nvSpPr>
        <p:spPr>
          <a:xfrm>
            <a:off x="365324" y="1119986"/>
            <a:ext cx="5663661" cy="1661993"/>
          </a:xfrm>
          <a:prstGeom prst="rect">
            <a:avLst/>
          </a:prstGeom>
          <a:noFill/>
        </p:spPr>
        <p:txBody>
          <a:bodyPr wrap="square" rtlCol="0">
            <a:spAutoFit/>
          </a:bodyPr>
          <a:lstStyle/>
          <a:p>
            <a:pPr algn="l"/>
            <a:r>
              <a:rPr lang="en-AU" sz="2400" b="1" i="0" dirty="0">
                <a:solidFill>
                  <a:srgbClr val="0432FF"/>
                </a:solidFill>
                <a:effectLst/>
                <a:latin typeface="Helvetica" pitchFamily="2" charset="0"/>
              </a:rPr>
              <a:t>Key Characteristics of MongoDB</a:t>
            </a:r>
          </a:p>
          <a:p>
            <a:pPr algn="l"/>
            <a:endParaRPr lang="en-AU" sz="2400" b="0" i="0" dirty="0">
              <a:solidFill>
                <a:srgbClr val="0432FF"/>
              </a:solidFill>
              <a:effectLst/>
              <a:latin typeface="Helvetica" pitchFamily="2" charset="0"/>
            </a:endParaRPr>
          </a:p>
          <a:p>
            <a:pPr algn="l"/>
            <a:endParaRPr lang="en-AU" sz="5400" i="0" dirty="0">
              <a:solidFill>
                <a:srgbClr val="374151"/>
              </a:solidFill>
              <a:effectLst/>
              <a:latin typeface="Helvetica" pitchFamily="2" charset="0"/>
            </a:endParaRPr>
          </a:p>
        </p:txBody>
      </p:sp>
      <p:pic>
        <p:nvPicPr>
          <p:cNvPr id="8" name="Picture 7">
            <a:extLst>
              <a:ext uri="{FF2B5EF4-FFF2-40B4-BE49-F238E27FC236}">
                <a16:creationId xmlns:a16="http://schemas.microsoft.com/office/drawing/2014/main" id="{C9DFEE0A-3199-0BC9-D9A2-29C4CE0C3FEA}"/>
              </a:ext>
            </a:extLst>
          </p:cNvPr>
          <p:cNvPicPr>
            <a:picLocks noChangeAspect="1"/>
          </p:cNvPicPr>
          <p:nvPr/>
        </p:nvPicPr>
        <p:blipFill>
          <a:blip r:embed="rId4"/>
          <a:stretch>
            <a:fillRect/>
          </a:stretch>
        </p:blipFill>
        <p:spPr>
          <a:xfrm>
            <a:off x="2321553" y="1752600"/>
            <a:ext cx="7772400" cy="4273977"/>
          </a:xfrm>
          <a:prstGeom prst="rect">
            <a:avLst/>
          </a:prstGeom>
        </p:spPr>
      </p:pic>
    </p:spTree>
    <p:extLst>
      <p:ext uri="{BB962C8B-B14F-4D97-AF65-F5344CB8AC3E}">
        <p14:creationId xmlns:p14="http://schemas.microsoft.com/office/powerpoint/2010/main" val="1328427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29</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6">
            <a:extLst>
              <a:ext uri="{FF2B5EF4-FFF2-40B4-BE49-F238E27FC236}">
                <a16:creationId xmlns:a16="http://schemas.microsoft.com/office/drawing/2014/main" id="{E5001355-1EB2-5BAA-B6BF-F2FABD27056C}"/>
              </a:ext>
            </a:extLst>
          </p:cNvPr>
          <p:cNvPicPr>
            <a:picLocks noChangeAspect="1"/>
          </p:cNvPicPr>
          <p:nvPr/>
        </p:nvPicPr>
        <p:blipFill>
          <a:blip r:embed="rId4"/>
          <a:stretch>
            <a:fillRect/>
          </a:stretch>
        </p:blipFill>
        <p:spPr>
          <a:xfrm>
            <a:off x="2133600" y="1048822"/>
            <a:ext cx="7518400" cy="5345113"/>
          </a:xfrm>
          <a:prstGeom prst="rect">
            <a:avLst/>
          </a:prstGeom>
        </p:spPr>
      </p:pic>
      <p:sp>
        <p:nvSpPr>
          <p:cNvPr id="10" name="Title 4">
            <a:extLst>
              <a:ext uri="{FF2B5EF4-FFF2-40B4-BE49-F238E27FC236}">
                <a16:creationId xmlns:a16="http://schemas.microsoft.com/office/drawing/2014/main" id="{6461106C-C72F-7583-A132-AFC6A8EAE8C9}"/>
              </a:ext>
            </a:extLst>
          </p:cNvPr>
          <p:cNvSpPr txBox="1">
            <a:spLocks/>
          </p:cNvSpPr>
          <p:nvPr/>
        </p:nvSpPr>
        <p:spPr bwMode="auto">
          <a:xfrm>
            <a:off x="533400" y="30480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sz="2800" kern="0" dirty="0">
                <a:latin typeface="Arial" pitchFamily="34" charset="0"/>
                <a:cs typeface="Arial" pitchFamily="34" charset="0"/>
              </a:rPr>
              <a:t>Module 2: </a:t>
            </a:r>
            <a:r>
              <a:rPr lang="en-AU" sz="2400" kern="0" dirty="0">
                <a:solidFill>
                  <a:srgbClr val="454545"/>
                </a:solidFill>
                <a:latin typeface="Montserrat" pitchFamily="2" charset="77"/>
              </a:rPr>
              <a:t>Data Sourcing and Ingestion</a:t>
            </a:r>
            <a:br>
              <a:rPr lang="en-AU" sz="1800" kern="0" dirty="0">
                <a:solidFill>
                  <a:srgbClr val="454545"/>
                </a:solidFill>
                <a:latin typeface="Montserrat" pitchFamily="2" charset="77"/>
              </a:rPr>
            </a:br>
            <a:endParaRPr lang="en-AU" kern="0" dirty="0"/>
          </a:p>
        </p:txBody>
      </p:sp>
    </p:spTree>
    <p:extLst>
      <p:ext uri="{BB962C8B-B14F-4D97-AF65-F5344CB8AC3E}">
        <p14:creationId xmlns:p14="http://schemas.microsoft.com/office/powerpoint/2010/main" val="82895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What we discussed last week?</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3</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955C33F4-1F53-0A4E-6B47-A947725F114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056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30</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itle 4">
            <a:extLst>
              <a:ext uri="{FF2B5EF4-FFF2-40B4-BE49-F238E27FC236}">
                <a16:creationId xmlns:a16="http://schemas.microsoft.com/office/drawing/2014/main" id="{6461106C-C72F-7583-A132-AFC6A8EAE8C9}"/>
              </a:ext>
            </a:extLst>
          </p:cNvPr>
          <p:cNvSpPr txBox="1">
            <a:spLocks/>
          </p:cNvSpPr>
          <p:nvPr/>
        </p:nvSpPr>
        <p:spPr bwMode="auto">
          <a:xfrm>
            <a:off x="533400" y="30480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sz="2800" kern="0" dirty="0">
                <a:latin typeface="Arial" pitchFamily="34" charset="0"/>
                <a:cs typeface="Arial" pitchFamily="34" charset="0"/>
              </a:rPr>
              <a:t>Module 2: </a:t>
            </a:r>
            <a:r>
              <a:rPr lang="en-AU" sz="2400" kern="0" dirty="0">
                <a:solidFill>
                  <a:srgbClr val="454545"/>
                </a:solidFill>
                <a:latin typeface="Montserrat" pitchFamily="2" charset="77"/>
              </a:rPr>
              <a:t>Data Sourcing and Ingestion</a:t>
            </a:r>
            <a:br>
              <a:rPr lang="en-AU" sz="1800" kern="0" dirty="0">
                <a:solidFill>
                  <a:srgbClr val="454545"/>
                </a:solidFill>
                <a:latin typeface="Montserrat" pitchFamily="2" charset="77"/>
              </a:rPr>
            </a:br>
            <a:endParaRPr lang="en-AU" kern="0" dirty="0"/>
          </a:p>
        </p:txBody>
      </p:sp>
      <p:pic>
        <p:nvPicPr>
          <p:cNvPr id="6" name="Picture 5" descr="A screenshot of a computer program&#10;&#10;Description automatically generated">
            <a:extLst>
              <a:ext uri="{FF2B5EF4-FFF2-40B4-BE49-F238E27FC236}">
                <a16:creationId xmlns:a16="http://schemas.microsoft.com/office/drawing/2014/main" id="{5FAA80A0-661E-228F-1DE1-C9A499F851F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52600" y="1385949"/>
            <a:ext cx="8179941" cy="4557650"/>
          </a:xfrm>
          <a:prstGeom prst="rect">
            <a:avLst/>
          </a:prstGeom>
        </p:spPr>
      </p:pic>
    </p:spTree>
    <p:extLst>
      <p:ext uri="{BB962C8B-B14F-4D97-AF65-F5344CB8AC3E}">
        <p14:creationId xmlns:p14="http://schemas.microsoft.com/office/powerpoint/2010/main" val="155624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US" sz="2800" dirty="0">
                <a:solidFill>
                  <a:srgbClr val="FF0000"/>
                </a:solidFill>
                <a:latin typeface="Arial" pitchFamily="34" charset="0"/>
                <a:cs typeface="Arial" pitchFamily="34" charset="0"/>
              </a:rPr>
              <a:t>Module 2: </a:t>
            </a:r>
            <a:r>
              <a:rPr lang="en-AU" sz="2400" b="1" i="0" dirty="0">
                <a:solidFill>
                  <a:srgbClr val="454545"/>
                </a:solidFill>
                <a:effectLst/>
                <a:latin typeface="Montserrat" pitchFamily="2" charset="77"/>
              </a:rPr>
              <a:t>Data Sourcing and Ingestion</a:t>
            </a:r>
            <a:br>
              <a:rPr lang="en-AU" sz="1800" b="1" i="0" dirty="0">
                <a:solidFill>
                  <a:srgbClr val="454545"/>
                </a:solidFill>
                <a:effectLst/>
                <a:latin typeface="Montserrat" pitchFamily="2" charset="77"/>
              </a:rPr>
            </a:br>
            <a:endParaRPr lang="en-AU" dirty="0"/>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31</a:t>
            </a:fld>
            <a:endParaRPr lang="en-US"/>
          </a:p>
        </p:txBody>
      </p:sp>
      <p:pic>
        <p:nvPicPr>
          <p:cNvPr id="6" name="Picture 5" descr="A logo with orange and grey text&#10;&#10;Description automatically generated">
            <a:extLst>
              <a:ext uri="{FF2B5EF4-FFF2-40B4-BE49-F238E27FC236}">
                <a16:creationId xmlns:a16="http://schemas.microsoft.com/office/drawing/2014/main" id="{3DEF9FBF-D483-8B2A-90E4-1D50B1B62E4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6">
            <a:extLst>
              <a:ext uri="{FF2B5EF4-FFF2-40B4-BE49-F238E27FC236}">
                <a16:creationId xmlns:a16="http://schemas.microsoft.com/office/drawing/2014/main" id="{5A98F52C-26AC-BF08-11CA-3E86D031E71F}"/>
              </a:ext>
            </a:extLst>
          </p:cNvPr>
          <p:cNvPicPr>
            <a:picLocks noChangeAspect="1"/>
          </p:cNvPicPr>
          <p:nvPr/>
        </p:nvPicPr>
        <p:blipFill>
          <a:blip r:embed="rId4"/>
          <a:stretch>
            <a:fillRect/>
          </a:stretch>
        </p:blipFill>
        <p:spPr>
          <a:xfrm>
            <a:off x="2743200" y="1058147"/>
            <a:ext cx="7772400" cy="5218032"/>
          </a:xfrm>
          <a:prstGeom prst="rect">
            <a:avLst/>
          </a:prstGeom>
        </p:spPr>
      </p:pic>
    </p:spTree>
    <p:extLst>
      <p:ext uri="{BB962C8B-B14F-4D97-AF65-F5344CB8AC3E}">
        <p14:creationId xmlns:p14="http://schemas.microsoft.com/office/powerpoint/2010/main" val="2522291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Installation</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32</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0B2E49A5-599B-42CC-1E5A-CB098D24DAC4}"/>
              </a:ext>
            </a:extLst>
          </p:cNvPr>
          <p:cNvSpPr txBox="1"/>
          <p:nvPr/>
        </p:nvSpPr>
        <p:spPr>
          <a:xfrm>
            <a:off x="4873550" y="2935485"/>
            <a:ext cx="2444900" cy="523220"/>
          </a:xfrm>
          <a:prstGeom prst="rect">
            <a:avLst/>
          </a:prstGeom>
          <a:noFill/>
        </p:spPr>
        <p:txBody>
          <a:bodyPr wrap="none" rtlCol="0">
            <a:spAutoFit/>
          </a:bodyPr>
          <a:lstStyle/>
          <a:p>
            <a:r>
              <a:rPr lang="en-AU" sz="2800" dirty="0">
                <a:solidFill>
                  <a:schemeClr val="tx1"/>
                </a:solidFill>
              </a:rPr>
              <a:t>15 mins break</a:t>
            </a:r>
          </a:p>
        </p:txBody>
      </p:sp>
      <p:sp>
        <p:nvSpPr>
          <p:cNvPr id="11" name="TextBox 10">
            <a:extLst>
              <a:ext uri="{FF2B5EF4-FFF2-40B4-BE49-F238E27FC236}">
                <a16:creationId xmlns:a16="http://schemas.microsoft.com/office/drawing/2014/main" id="{07DC06B7-8F52-0F2E-244F-41617722AEEA}"/>
              </a:ext>
            </a:extLst>
          </p:cNvPr>
          <p:cNvSpPr txBox="1"/>
          <p:nvPr/>
        </p:nvSpPr>
        <p:spPr>
          <a:xfrm>
            <a:off x="685800" y="4021733"/>
            <a:ext cx="11349582" cy="461665"/>
          </a:xfrm>
          <a:prstGeom prst="rect">
            <a:avLst/>
          </a:prstGeom>
          <a:noFill/>
        </p:spPr>
        <p:txBody>
          <a:bodyPr wrap="none" rtlCol="0">
            <a:spAutoFit/>
          </a:bodyPr>
          <a:lstStyle/>
          <a:p>
            <a:r>
              <a:rPr lang="en-AU" sz="2400" dirty="0">
                <a:solidFill>
                  <a:schemeClr val="tx1"/>
                </a:solidFill>
              </a:rPr>
              <a:t>Then we will be installing MongoDB and creating our first database and collection </a:t>
            </a:r>
          </a:p>
        </p:txBody>
      </p:sp>
    </p:spTree>
    <p:extLst>
      <p:ext uri="{BB962C8B-B14F-4D97-AF65-F5344CB8AC3E}">
        <p14:creationId xmlns:p14="http://schemas.microsoft.com/office/powerpoint/2010/main" val="1857971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24000" y="203201"/>
            <a:ext cx="9144000" cy="6448425"/>
          </a:xfrm>
          <a:prstGeom prst="rect">
            <a:avLst/>
          </a:prstGeom>
        </p:spPr>
      </p:pic>
      <p:sp>
        <p:nvSpPr>
          <p:cNvPr id="62468" name="Footer Placeholder 4"/>
          <p:cNvSpPr>
            <a:spLocks noGrp="1"/>
          </p:cNvSpPr>
          <p:nvPr>
            <p:ph type="ftr" sz="quarter" idx="11"/>
          </p:nvPr>
        </p:nvSpPr>
        <p:spPr>
          <a:xfrm>
            <a:off x="3481918" y="6575425"/>
            <a:ext cx="5109633"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a:defRPr/>
            </a:pPr>
            <a:r>
              <a:rPr lang="en-AU" sz="1400" dirty="0"/>
              <a:t>Big Data and Analytics</a:t>
            </a:r>
            <a:endParaRPr lang="en-US" sz="1400" dirty="0"/>
          </a:p>
        </p:txBody>
      </p:sp>
      <p:sp>
        <p:nvSpPr>
          <p:cNvPr id="62467" name="Slide Number Placeholder 5"/>
          <p:cNvSpPr>
            <a:spLocks noGrp="1"/>
          </p:cNvSpPr>
          <p:nvPr>
            <p:ph type="sldNum" sz="quarter" idx="12"/>
          </p:nvPr>
        </p:nvSpPr>
        <p:spPr>
          <a:xfrm>
            <a:off x="8697384" y="6578600"/>
            <a:ext cx="2844800"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eaLnBrk="1" hangingPunct="1"/>
            <a:fld id="{C5114520-BFC2-3C45-8A72-E6B68FBD8EB3}" type="slidenum">
              <a:rPr lang="en-AU" sz="1100"/>
              <a:pPr eaLnBrk="1" hangingPunct="1"/>
              <a:t>33</a:t>
            </a:fld>
            <a:endParaRPr lang="en-AU" sz="1100"/>
          </a:p>
        </p:txBody>
      </p:sp>
      <p:sp>
        <p:nvSpPr>
          <p:cNvPr id="2" name="Title 1"/>
          <p:cNvSpPr>
            <a:spLocks noGrp="1"/>
          </p:cNvSpPr>
          <p:nvPr>
            <p:ph type="title"/>
          </p:nvPr>
        </p:nvSpPr>
        <p:spPr/>
        <p:txBody>
          <a:bodyPr/>
          <a:lstStyle/>
          <a:p>
            <a:r>
              <a:rPr lang="en-AU" dirty="0"/>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88731" y="1506804"/>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pPr>
            <a:r>
              <a:rPr lang="en-US" sz="2800" dirty="0">
                <a:solidFill>
                  <a:schemeClr val="tx1"/>
                </a:solidFill>
                <a:latin typeface="Arial" pitchFamily="34" charset="0"/>
                <a:cs typeface="Arial" pitchFamily="34" charset="0"/>
              </a:rPr>
              <a:t>What we discussed last week?</a:t>
            </a:r>
          </a:p>
          <a:p>
            <a:pPr marL="800100" lvl="1"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Data is generating every day</a:t>
            </a:r>
          </a:p>
          <a:p>
            <a:pPr marL="800100" lvl="1"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The rapid growth of data</a:t>
            </a:r>
            <a:endParaRPr lang="en-US" sz="2800" dirty="0">
              <a:solidFill>
                <a:schemeClr val="tx1"/>
              </a:solidFill>
              <a:latin typeface="Arial" pitchFamily="34" charset="0"/>
              <a:cs typeface="Arial" pitchFamily="34" charset="0"/>
            </a:endParaRP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4</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12" name="Picture 11">
            <a:extLst>
              <a:ext uri="{FF2B5EF4-FFF2-40B4-BE49-F238E27FC236}">
                <a16:creationId xmlns:a16="http://schemas.microsoft.com/office/drawing/2014/main" id="{203ED5CC-AA57-74EE-5F13-24D8AC863D9E}"/>
              </a:ext>
            </a:extLst>
          </p:cNvPr>
          <p:cNvPicPr>
            <a:picLocks noChangeAspect="1"/>
          </p:cNvPicPr>
          <p:nvPr/>
        </p:nvPicPr>
        <p:blipFill rotWithShape="1">
          <a:blip r:embed="rId4"/>
          <a:srcRect l="17222" t="3381" r="16112" b="3636"/>
          <a:stretch/>
        </p:blipFill>
        <p:spPr>
          <a:xfrm>
            <a:off x="6166069" y="1173166"/>
            <a:ext cx="5537200" cy="5143619"/>
          </a:xfrm>
          <a:prstGeom prst="rect">
            <a:avLst/>
          </a:prstGeom>
        </p:spPr>
      </p:pic>
      <p:sp>
        <p:nvSpPr>
          <p:cNvPr id="9" name="Oval 8">
            <a:extLst>
              <a:ext uri="{FF2B5EF4-FFF2-40B4-BE49-F238E27FC236}">
                <a16:creationId xmlns:a16="http://schemas.microsoft.com/office/drawing/2014/main" id="{B095D395-7B4A-7F46-6432-C54CA46B786F}"/>
              </a:ext>
            </a:extLst>
          </p:cNvPr>
          <p:cNvSpPr/>
          <p:nvPr/>
        </p:nvSpPr>
        <p:spPr bwMode="auto">
          <a:xfrm>
            <a:off x="7067769" y="1945542"/>
            <a:ext cx="3733800" cy="3598866"/>
          </a:xfrm>
          <a:prstGeom prst="ellipse">
            <a:avLst/>
          </a:prstGeom>
          <a:solidFill>
            <a:srgbClr val="1DE8EA"/>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81620"/>
                </a:solidFill>
                <a:latin typeface="Arial" pitchFamily="34" charset="0"/>
                <a:cs typeface="Arial" pitchFamily="34" charset="0"/>
              </a:rPr>
              <a:t>120 zettabytes generated in 2023.</a:t>
            </a:r>
          </a:p>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070C0"/>
                </a:solidFill>
                <a:latin typeface="Arial" pitchFamily="34" charset="0"/>
                <a:cs typeface="Arial" pitchFamily="34" charset="0"/>
              </a:rPr>
              <a:t>It is expected to increase by over 150% in 2025.</a:t>
            </a:r>
          </a:p>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81620"/>
                </a:solidFill>
                <a:latin typeface="Arial" pitchFamily="34" charset="0"/>
                <a:cs typeface="Arial" pitchFamily="34" charset="0"/>
              </a:rPr>
              <a:t>Hitting 181 zettabytes</a:t>
            </a:r>
            <a:endParaRPr kumimoji="0" lang="en-AU" sz="2000" b="0" i="0" u="none" strike="noStrike" cap="none" normalizeH="0" baseline="0" dirty="0">
              <a:ln>
                <a:noFill/>
              </a:ln>
              <a:solidFill>
                <a:srgbClr val="081620"/>
              </a:solidFill>
              <a:effectLst/>
              <a:latin typeface="Arial" charset="0"/>
              <a:cs typeface="Arial" charset="0"/>
            </a:endParaRPr>
          </a:p>
        </p:txBody>
      </p:sp>
    </p:spTree>
    <p:extLst>
      <p:ext uri="{BB962C8B-B14F-4D97-AF65-F5344CB8AC3E}">
        <p14:creationId xmlns:p14="http://schemas.microsoft.com/office/powerpoint/2010/main" val="311388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838200" y="118373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pPr>
            <a:r>
              <a:rPr lang="en-US" sz="2800" dirty="0">
                <a:solidFill>
                  <a:schemeClr val="tx1"/>
                </a:solidFill>
                <a:latin typeface="Arial" pitchFamily="34" charset="0"/>
                <a:cs typeface="Arial" pitchFamily="34" charset="0"/>
              </a:rPr>
              <a:t>What we discussed last week?</a:t>
            </a:r>
          </a:p>
          <a:p>
            <a:pPr marL="800100" lvl="1"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Data is generating every day</a:t>
            </a:r>
          </a:p>
          <a:p>
            <a:pPr marL="800100" lvl="1" indent="-342900" algn="l">
              <a:lnSpc>
                <a:spcPct val="110000"/>
              </a:lnSpc>
              <a:buFont typeface="Arial" panose="020B0604020202020204" pitchFamily="34" charset="0"/>
              <a:buChar char="•"/>
            </a:pPr>
            <a:r>
              <a:rPr lang="en-US" sz="2400" dirty="0">
                <a:solidFill>
                  <a:schemeClr val="tx1"/>
                </a:solidFill>
                <a:latin typeface="Arial" pitchFamily="34" charset="0"/>
                <a:cs typeface="Arial" pitchFamily="34" charset="0"/>
              </a:rPr>
              <a:t>The rapid growth of data</a:t>
            </a:r>
            <a:endParaRPr lang="en-US" sz="2800" dirty="0">
              <a:solidFill>
                <a:schemeClr val="tx1"/>
              </a:solidFill>
              <a:latin typeface="Arial" pitchFamily="34" charset="0"/>
              <a:cs typeface="Arial" pitchFamily="34" charset="0"/>
            </a:endParaRPr>
          </a:p>
          <a:p>
            <a:pPr algn="just" fontAlgn="base">
              <a:buFont typeface="Arial" panose="020B0604020202020204" pitchFamily="34" charset="0"/>
              <a:buChar char="•"/>
            </a:pPr>
            <a:r>
              <a:rPr lang="en-AU" sz="2400" b="0" i="0" dirty="0">
                <a:solidFill>
                  <a:srgbClr val="273239"/>
                </a:solidFill>
                <a:effectLst/>
                <a:latin typeface="Nunito" panose="02000603000000000000" pitchFamily="2" charset="77"/>
              </a:rPr>
              <a:t>MB</a:t>
            </a:r>
          </a:p>
          <a:p>
            <a:pPr algn="just" fontAlgn="base">
              <a:buFont typeface="Arial" panose="020B0604020202020204" pitchFamily="34" charset="0"/>
              <a:buChar char="•"/>
            </a:pPr>
            <a:r>
              <a:rPr lang="en-AU" sz="2400" b="0" i="0" dirty="0">
                <a:solidFill>
                  <a:srgbClr val="273239"/>
                </a:solidFill>
                <a:effectLst/>
                <a:latin typeface="Nunito" panose="02000603000000000000" pitchFamily="2" charset="77"/>
              </a:rPr>
              <a:t>GB</a:t>
            </a:r>
          </a:p>
          <a:p>
            <a:pPr algn="just" fontAlgn="base">
              <a:buFont typeface="Arial" panose="020B0604020202020204" pitchFamily="34" charset="0"/>
              <a:buChar char="•"/>
            </a:pPr>
            <a:r>
              <a:rPr lang="en-AU" sz="2400" b="0" i="0" dirty="0">
                <a:solidFill>
                  <a:srgbClr val="273239"/>
                </a:solidFill>
                <a:effectLst/>
                <a:latin typeface="Nunito" panose="02000603000000000000" pitchFamily="2" charset="77"/>
              </a:rPr>
              <a:t>Tera Byte</a:t>
            </a:r>
          </a:p>
          <a:p>
            <a:pPr algn="just" fontAlgn="base">
              <a:buFont typeface="Arial" panose="020B0604020202020204" pitchFamily="34" charset="0"/>
              <a:buChar char="•"/>
            </a:pPr>
            <a:r>
              <a:rPr lang="en-AU" sz="2400" b="0" i="0" dirty="0">
                <a:solidFill>
                  <a:srgbClr val="273239"/>
                </a:solidFill>
                <a:effectLst/>
                <a:latin typeface="Nunito" panose="02000603000000000000" pitchFamily="2" charset="77"/>
              </a:rPr>
              <a:t>Peta Byte</a:t>
            </a:r>
          </a:p>
          <a:p>
            <a:pPr algn="just" fontAlgn="base">
              <a:buFont typeface="Arial" panose="020B0604020202020204" pitchFamily="34" charset="0"/>
              <a:buChar char="•"/>
            </a:pPr>
            <a:r>
              <a:rPr lang="en-AU" sz="2400" b="0" i="0" dirty="0" err="1">
                <a:solidFill>
                  <a:srgbClr val="273239"/>
                </a:solidFill>
                <a:effectLst/>
                <a:latin typeface="Nunito" panose="02000603000000000000" pitchFamily="2" charset="77"/>
              </a:rPr>
              <a:t>Exa</a:t>
            </a:r>
            <a:r>
              <a:rPr lang="en-AU" sz="2400" b="0" i="0" dirty="0">
                <a:solidFill>
                  <a:srgbClr val="273239"/>
                </a:solidFill>
                <a:effectLst/>
                <a:latin typeface="Nunito" panose="02000603000000000000" pitchFamily="2" charset="77"/>
              </a:rPr>
              <a:t> Byte</a:t>
            </a:r>
          </a:p>
          <a:p>
            <a:pPr algn="just" fontAlgn="base">
              <a:buFont typeface="Arial" panose="020B0604020202020204" pitchFamily="34" charset="0"/>
              <a:buChar char="•"/>
            </a:pPr>
            <a:r>
              <a:rPr lang="en-AU" sz="2400" b="0" i="0" dirty="0">
                <a:solidFill>
                  <a:srgbClr val="273239"/>
                </a:solidFill>
                <a:effectLst/>
                <a:latin typeface="Nunito" panose="02000603000000000000" pitchFamily="2" charset="77"/>
              </a:rPr>
              <a:t>Zetta Byte : one zettabyte is equal to a </a:t>
            </a:r>
          </a:p>
          <a:p>
            <a:pPr algn="just" fontAlgn="base"/>
            <a:r>
              <a:rPr lang="en-AU" sz="2400" b="0" i="0" dirty="0">
                <a:solidFill>
                  <a:srgbClr val="273239"/>
                </a:solidFill>
                <a:effectLst/>
                <a:latin typeface="Nunito" panose="02000603000000000000" pitchFamily="2" charset="77"/>
              </a:rPr>
              <a:t>trillion gigabytes</a:t>
            </a:r>
          </a:p>
          <a:p>
            <a:pPr algn="just" fontAlgn="base">
              <a:buFont typeface="Arial" panose="020B0604020202020204" pitchFamily="34" charset="0"/>
              <a:buChar char="•"/>
            </a:pPr>
            <a:r>
              <a:rPr lang="en-AU" sz="2400" b="0" i="0" dirty="0" err="1">
                <a:solidFill>
                  <a:srgbClr val="273239"/>
                </a:solidFill>
                <a:effectLst/>
                <a:latin typeface="Nunito" panose="02000603000000000000" pitchFamily="2" charset="77"/>
              </a:rPr>
              <a:t>Yotta</a:t>
            </a:r>
            <a:r>
              <a:rPr lang="en-AU" sz="2400" b="0" i="0" dirty="0">
                <a:solidFill>
                  <a:srgbClr val="273239"/>
                </a:solidFill>
                <a:effectLst/>
                <a:latin typeface="Nunito" panose="02000603000000000000" pitchFamily="2" charset="77"/>
              </a:rPr>
              <a:t> Byte</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5</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12" name="Picture 11">
            <a:extLst>
              <a:ext uri="{FF2B5EF4-FFF2-40B4-BE49-F238E27FC236}">
                <a16:creationId xmlns:a16="http://schemas.microsoft.com/office/drawing/2014/main" id="{203ED5CC-AA57-74EE-5F13-24D8AC863D9E}"/>
              </a:ext>
            </a:extLst>
          </p:cNvPr>
          <p:cNvPicPr>
            <a:picLocks noChangeAspect="1"/>
          </p:cNvPicPr>
          <p:nvPr/>
        </p:nvPicPr>
        <p:blipFill rotWithShape="1">
          <a:blip r:embed="rId4"/>
          <a:srcRect l="17222" t="3381" r="16112" b="3636"/>
          <a:stretch/>
        </p:blipFill>
        <p:spPr>
          <a:xfrm>
            <a:off x="6680201" y="1207558"/>
            <a:ext cx="5181599" cy="4813294"/>
          </a:xfrm>
          <a:prstGeom prst="rect">
            <a:avLst/>
          </a:prstGeom>
        </p:spPr>
      </p:pic>
      <p:sp>
        <p:nvSpPr>
          <p:cNvPr id="9" name="Oval 8">
            <a:extLst>
              <a:ext uri="{FF2B5EF4-FFF2-40B4-BE49-F238E27FC236}">
                <a16:creationId xmlns:a16="http://schemas.microsoft.com/office/drawing/2014/main" id="{B095D395-7B4A-7F46-6432-C54CA46B786F}"/>
              </a:ext>
            </a:extLst>
          </p:cNvPr>
          <p:cNvSpPr/>
          <p:nvPr/>
        </p:nvSpPr>
        <p:spPr bwMode="auto">
          <a:xfrm>
            <a:off x="7404100" y="1752330"/>
            <a:ext cx="3733800" cy="3598866"/>
          </a:xfrm>
          <a:prstGeom prst="ellipse">
            <a:avLst/>
          </a:prstGeom>
          <a:solidFill>
            <a:srgbClr val="1DE8EA"/>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81620"/>
                </a:solidFill>
                <a:latin typeface="Arial" pitchFamily="34" charset="0"/>
                <a:cs typeface="Arial" pitchFamily="34" charset="0"/>
              </a:rPr>
              <a:t>120 zettabytes generated in 2023.</a:t>
            </a:r>
          </a:p>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070C0"/>
                </a:solidFill>
                <a:latin typeface="Arial" pitchFamily="34" charset="0"/>
                <a:cs typeface="Arial" pitchFamily="34" charset="0"/>
              </a:rPr>
              <a:t>It is expected to increase by over 150% in 2025.</a:t>
            </a:r>
          </a:p>
          <a:p>
            <a:pPr marL="0" marR="0" indent="0" algn="ctr" defTabSz="914400" rtl="0" eaLnBrk="1" fontAlgn="b" latinLnBrk="0" hangingPunct="1">
              <a:lnSpc>
                <a:spcPct val="100000"/>
              </a:lnSpc>
              <a:spcBef>
                <a:spcPct val="0"/>
              </a:spcBef>
              <a:spcAft>
                <a:spcPct val="0"/>
              </a:spcAft>
              <a:buClrTx/>
              <a:buSzTx/>
              <a:buFontTx/>
              <a:buNone/>
              <a:tabLst/>
            </a:pPr>
            <a:r>
              <a:rPr lang="en-US" sz="2000" dirty="0">
                <a:solidFill>
                  <a:srgbClr val="081620"/>
                </a:solidFill>
                <a:latin typeface="Arial" pitchFamily="34" charset="0"/>
                <a:cs typeface="Arial" pitchFamily="34" charset="0"/>
              </a:rPr>
              <a:t>Hitting 181 zettabytes</a:t>
            </a:r>
            <a:endParaRPr kumimoji="0" lang="en-AU" sz="2000" b="0" i="0" u="none" strike="noStrike" cap="none" normalizeH="0" baseline="0" dirty="0">
              <a:ln>
                <a:noFill/>
              </a:ln>
              <a:solidFill>
                <a:srgbClr val="081620"/>
              </a:solidFill>
              <a:effectLst/>
              <a:latin typeface="Arial" charset="0"/>
              <a:cs typeface="Arial" charset="0"/>
            </a:endParaRPr>
          </a:p>
        </p:txBody>
      </p:sp>
    </p:spTree>
    <p:extLst>
      <p:ext uri="{BB962C8B-B14F-4D97-AF65-F5344CB8AC3E}">
        <p14:creationId xmlns:p14="http://schemas.microsoft.com/office/powerpoint/2010/main" val="260489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Big Data Characteristics</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6</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4D025D5A-4F33-D1A1-80D2-FA11C254969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13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55880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Big Data Characteristics</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7</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6">
            <a:extLst>
              <a:ext uri="{FF2B5EF4-FFF2-40B4-BE49-F238E27FC236}">
                <a16:creationId xmlns:a16="http://schemas.microsoft.com/office/drawing/2014/main" id="{8E3C030B-0700-AA07-D129-EF6A5B597556}"/>
              </a:ext>
            </a:extLst>
          </p:cNvPr>
          <p:cNvPicPr>
            <a:picLocks noChangeAspect="1"/>
          </p:cNvPicPr>
          <p:nvPr/>
        </p:nvPicPr>
        <p:blipFill>
          <a:blip r:embed="rId4"/>
          <a:stretch>
            <a:fillRect/>
          </a:stretch>
        </p:blipFill>
        <p:spPr>
          <a:xfrm>
            <a:off x="5192184" y="853183"/>
            <a:ext cx="6350000" cy="5359400"/>
          </a:xfrm>
          <a:prstGeom prst="rect">
            <a:avLst/>
          </a:prstGeom>
        </p:spPr>
      </p:pic>
    </p:spTree>
    <p:extLst>
      <p:ext uri="{BB962C8B-B14F-4D97-AF65-F5344CB8AC3E}">
        <p14:creationId xmlns:p14="http://schemas.microsoft.com/office/powerpoint/2010/main" val="416204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55880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pPr>
            <a:r>
              <a:rPr lang="en-US" sz="2800" dirty="0">
                <a:solidFill>
                  <a:schemeClr val="tx1"/>
                </a:solidFill>
                <a:latin typeface="Arial" pitchFamily="34" charset="0"/>
                <a:cs typeface="Arial" pitchFamily="34" charset="0"/>
              </a:rPr>
              <a:t>Data Life Cycle</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8</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FE0D8437-720D-DC42-FD32-FC4D099BB55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9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55880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Data Life Cycle</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9</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9" name="Picture 8" descr="A diagram of data lifecycle management&#10;&#10;Description automatically generated">
            <a:extLst>
              <a:ext uri="{FF2B5EF4-FFF2-40B4-BE49-F238E27FC236}">
                <a16:creationId xmlns:a16="http://schemas.microsoft.com/office/drawing/2014/main" id="{F99B1F52-48AE-74C4-F5EE-790CAA2200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60035" y="1433573"/>
            <a:ext cx="6701765" cy="4041653"/>
          </a:xfrm>
          <a:prstGeom prst="rect">
            <a:avLst/>
          </a:prstGeom>
        </p:spPr>
      </p:pic>
      <p:sp>
        <p:nvSpPr>
          <p:cNvPr id="10" name="TextBox 9">
            <a:extLst>
              <a:ext uri="{FF2B5EF4-FFF2-40B4-BE49-F238E27FC236}">
                <a16:creationId xmlns:a16="http://schemas.microsoft.com/office/drawing/2014/main" id="{10955FC1-4AAB-A6E4-7217-886944D52732}"/>
              </a:ext>
            </a:extLst>
          </p:cNvPr>
          <p:cNvSpPr txBox="1"/>
          <p:nvPr/>
        </p:nvSpPr>
        <p:spPr>
          <a:xfrm>
            <a:off x="838200" y="1797143"/>
            <a:ext cx="3762568" cy="4169859"/>
          </a:xfrm>
          <a:prstGeom prst="rect">
            <a:avLst/>
          </a:prstGeom>
          <a:noFill/>
        </p:spPr>
        <p:txBody>
          <a:bodyPr wrap="none" rtlCol="0">
            <a:spAutoFit/>
          </a:bodyPr>
          <a:lstStyle/>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Generation</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Ingestion</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Storage</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Processing</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Analysis</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a:t>
            </a:r>
            <a:r>
              <a:rPr lang="en-US" sz="1800" b="1" dirty="0" err="1">
                <a:solidFill>
                  <a:srgbClr val="0432FF"/>
                </a:solidFill>
                <a:latin typeface="Arial" pitchFamily="34" charset="0"/>
                <a:cs typeface="Arial" pitchFamily="34" charset="0"/>
              </a:rPr>
              <a:t>Visualisation</a:t>
            </a:r>
            <a:endParaRPr lang="en-US" sz="1800" b="1" dirty="0">
              <a:solidFill>
                <a:srgbClr val="0432FF"/>
              </a:solidFill>
              <a:latin typeface="Arial" pitchFamily="34" charset="0"/>
              <a:cs typeface="Arial" pitchFamily="34" charset="0"/>
            </a:endParaRP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Decision-Making</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Data Maintenance</a:t>
            </a: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Scaling and </a:t>
            </a:r>
            <a:r>
              <a:rPr lang="en-US" sz="1800" b="1" dirty="0" err="1">
                <a:solidFill>
                  <a:srgbClr val="0432FF"/>
                </a:solidFill>
                <a:latin typeface="Arial" pitchFamily="34" charset="0"/>
                <a:cs typeface="Arial" pitchFamily="34" charset="0"/>
              </a:rPr>
              <a:t>Optimisation</a:t>
            </a:r>
            <a:endParaRPr lang="en-US" sz="1800" dirty="0">
              <a:solidFill>
                <a:schemeClr val="tx1"/>
              </a:solidFill>
              <a:latin typeface="Arial" pitchFamily="34" charset="0"/>
              <a:cs typeface="Arial" pitchFamily="34" charset="0"/>
            </a:endParaRPr>
          </a:p>
          <a:p>
            <a:pPr marL="800100" lvl="1" indent="-342900" algn="l">
              <a:lnSpc>
                <a:spcPct val="150000"/>
              </a:lnSpc>
              <a:buFont typeface="+mj-lt"/>
              <a:buAutoNum type="arabicPeriod"/>
            </a:pPr>
            <a:r>
              <a:rPr lang="en-US" sz="1800" b="1" dirty="0">
                <a:solidFill>
                  <a:srgbClr val="0432FF"/>
                </a:solidFill>
                <a:latin typeface="Arial" pitchFamily="34" charset="0"/>
                <a:cs typeface="Arial" pitchFamily="34" charset="0"/>
              </a:rPr>
              <a:t>Feedback Loop</a:t>
            </a:r>
            <a:endParaRPr lang="en-AU" sz="1800" dirty="0"/>
          </a:p>
        </p:txBody>
      </p:sp>
    </p:spTree>
    <p:extLst>
      <p:ext uri="{BB962C8B-B14F-4D97-AF65-F5344CB8AC3E}">
        <p14:creationId xmlns:p14="http://schemas.microsoft.com/office/powerpoint/2010/main" val="4022344152"/>
      </p:ext>
    </p:extLst>
  </p:cSld>
  <p:clrMapOvr>
    <a:masterClrMapping/>
  </p:clrMapOvr>
</p:sld>
</file>

<file path=ppt/theme/theme1.xml><?xml version="1.0" encoding="utf-8"?>
<a:theme xmlns:a="http://schemas.openxmlformats.org/drawingml/2006/main" name="kkk">
  <a:themeElements>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kk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kk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k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k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k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k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k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k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k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k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k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k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k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12661</TotalTime>
  <Words>3379</Words>
  <Application>Microsoft Office PowerPoint</Application>
  <PresentationFormat>Widescreen</PresentationFormat>
  <Paragraphs>494</Paragraphs>
  <Slides>33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Google Sans</vt:lpstr>
      <vt:lpstr>Helvetica</vt:lpstr>
      <vt:lpstr>Montserrat</vt:lpstr>
      <vt:lpstr>Nunito</vt:lpstr>
      <vt:lpstr>Open Sans</vt:lpstr>
      <vt:lpstr>Söhne</vt:lpstr>
      <vt:lpstr>Wingdings</vt:lpstr>
      <vt:lpstr>kkk</vt:lpstr>
      <vt:lpstr>Session 2</vt:lpstr>
      <vt:lpstr>A message to new students</vt:lpstr>
      <vt:lpstr>Recap</vt:lpstr>
      <vt:lpstr>Recap</vt:lpstr>
      <vt:lpstr>Recap</vt:lpstr>
      <vt:lpstr>Recap</vt:lpstr>
      <vt:lpstr>Recap</vt:lpstr>
      <vt:lpstr>Recap</vt:lpstr>
      <vt:lpstr>Recap</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Module 2: Data Sourcing and Ingestion </vt:lpstr>
      <vt:lpstr>PowerPoint Presentation</vt:lpstr>
      <vt:lpstr>PowerPoint Presentation</vt:lpstr>
      <vt:lpstr>Module 2: Data Sourcing and Ingestion </vt:lpstr>
      <vt:lpstr>Installation</vt:lpstr>
      <vt:lpstr>Questions?</vt:lpstr>
    </vt:vector>
  </TitlesOfParts>
  <Company>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dad</dc:creator>
  <cp:lastModifiedBy>Yuba Raj Kafle (HDR)</cp:lastModifiedBy>
  <cp:revision>692</cp:revision>
  <cp:lastPrinted>2018-03-18T10:41:17Z</cp:lastPrinted>
  <dcterms:created xsi:type="dcterms:W3CDTF">2010-02-21T06:00:47Z</dcterms:created>
  <dcterms:modified xsi:type="dcterms:W3CDTF">2025-09-23T21:53:19Z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kkk:4</vt:lpwstr>
  </property>
  <property fmtid="{D5CDD505-2E9C-101B-9397-08002B2CF9AE}" pid="3" name="ClassificationContentMarkingHeaderText">
    <vt:lpwstr>RMIT Classification: Trusted</vt:lpwstr>
  </property>
  <property fmtid="{D5CDD505-2E9C-101B-9397-08002B2CF9AE}" pid="4" name="MSIP_Label_1b52b3a1-dbcb-41fb-a452-370cf542753f_Enabled">
    <vt:lpwstr>true</vt:lpwstr>
  </property>
  <property fmtid="{D5CDD505-2E9C-101B-9397-08002B2CF9AE}" pid="5" name="MSIP_Label_1b52b3a1-dbcb-41fb-a452-370cf542753f_SetDate">
    <vt:lpwstr>2023-09-19T00:19:22Z</vt:lpwstr>
  </property>
  <property fmtid="{D5CDD505-2E9C-101B-9397-08002B2CF9AE}" pid="6" name="MSIP_Label_1b52b3a1-dbcb-41fb-a452-370cf542753f_Method">
    <vt:lpwstr>Privileged</vt:lpwstr>
  </property>
  <property fmtid="{D5CDD505-2E9C-101B-9397-08002B2CF9AE}" pid="7" name="MSIP_Label_1b52b3a1-dbcb-41fb-a452-370cf542753f_Name">
    <vt:lpwstr>Public</vt:lpwstr>
  </property>
  <property fmtid="{D5CDD505-2E9C-101B-9397-08002B2CF9AE}" pid="8" name="MSIP_Label_1b52b3a1-dbcb-41fb-a452-370cf542753f_SiteId">
    <vt:lpwstr>d1323671-cdbe-4417-b4d4-bdb24b51316b</vt:lpwstr>
  </property>
  <property fmtid="{D5CDD505-2E9C-101B-9397-08002B2CF9AE}" pid="9" name="MSIP_Label_1b52b3a1-dbcb-41fb-a452-370cf542753f_ActionId">
    <vt:lpwstr>6d660856-b09f-4c78-85f2-b22fb1f10b01</vt:lpwstr>
  </property>
  <property fmtid="{D5CDD505-2E9C-101B-9397-08002B2CF9AE}" pid="10" name="MSIP_Label_1b52b3a1-dbcb-41fb-a452-370cf542753f_ContentBits">
    <vt:lpwstr>0</vt:lpwstr>
  </property>
</Properties>
</file>